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8.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9.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10.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11.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12.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13.xml" ContentType="application/vnd.openxmlformats-officedocument.theme+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14.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15.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16.xml" ContentType="application/vnd.openxmlformats-officedocument.theme+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7901" r:id="rId1"/>
    <p:sldMasterId id="2147487915" r:id="rId2"/>
    <p:sldMasterId id="2147487942" r:id="rId3"/>
    <p:sldMasterId id="2147487958" r:id="rId4"/>
    <p:sldMasterId id="2147488003" r:id="rId5"/>
    <p:sldMasterId id="2147488004" r:id="rId6"/>
    <p:sldMasterId id="2147488046" r:id="rId7"/>
    <p:sldMasterId id="2147488157" r:id="rId8"/>
    <p:sldMasterId id="2147488169" r:id="rId9"/>
    <p:sldMasterId id="2147488209" r:id="rId10"/>
    <p:sldMasterId id="2147488223" r:id="rId11"/>
    <p:sldMasterId id="2147488237" r:id="rId12"/>
    <p:sldMasterId id="2147488251" r:id="rId13"/>
    <p:sldMasterId id="2147488263" r:id="rId14"/>
    <p:sldMasterId id="2147488277" r:id="rId15"/>
    <p:sldMasterId id="2147488291" r:id="rId16"/>
    <p:sldMasterId id="2147488296" r:id="rId17"/>
  </p:sldMasterIdLst>
  <p:notesMasterIdLst>
    <p:notesMasterId r:id="rId58"/>
  </p:notesMasterIdLst>
  <p:handoutMasterIdLst>
    <p:handoutMasterId r:id="rId59"/>
  </p:handoutMasterIdLst>
  <p:sldIdLst>
    <p:sldId id="1671" r:id="rId18"/>
    <p:sldId id="1707" r:id="rId19"/>
    <p:sldId id="1708" r:id="rId20"/>
    <p:sldId id="1726" r:id="rId21"/>
    <p:sldId id="1685" r:id="rId22"/>
    <p:sldId id="1686" r:id="rId23"/>
    <p:sldId id="1687" r:id="rId24"/>
    <p:sldId id="1684" r:id="rId25"/>
    <p:sldId id="1717" r:id="rId26"/>
    <p:sldId id="1718" r:id="rId27"/>
    <p:sldId id="1688" r:id="rId28"/>
    <p:sldId id="1727" r:id="rId29"/>
    <p:sldId id="1716" r:id="rId30"/>
    <p:sldId id="1694" r:id="rId31"/>
    <p:sldId id="1709" r:id="rId32"/>
    <p:sldId id="1682" r:id="rId33"/>
    <p:sldId id="1703" r:id="rId34"/>
    <p:sldId id="1683" r:id="rId35"/>
    <p:sldId id="1704" r:id="rId36"/>
    <p:sldId id="1719" r:id="rId37"/>
    <p:sldId id="1693" r:id="rId38"/>
    <p:sldId id="1673" r:id="rId39"/>
    <p:sldId id="1691" r:id="rId40"/>
    <p:sldId id="1692" r:id="rId41"/>
    <p:sldId id="1689" r:id="rId42"/>
    <p:sldId id="1690" r:id="rId43"/>
    <p:sldId id="1713" r:id="rId44"/>
    <p:sldId id="1711" r:id="rId45"/>
    <p:sldId id="1712" r:id="rId46"/>
    <p:sldId id="1720" r:id="rId47"/>
    <p:sldId id="1715" r:id="rId48"/>
    <p:sldId id="1710" r:id="rId49"/>
    <p:sldId id="1728" r:id="rId50"/>
    <p:sldId id="1696" r:id="rId51"/>
    <p:sldId id="1697" r:id="rId52"/>
    <p:sldId id="1701" r:id="rId53"/>
    <p:sldId id="1698" r:id="rId54"/>
    <p:sldId id="1699" r:id="rId55"/>
    <p:sldId id="1702" r:id="rId56"/>
    <p:sldId id="1700" r:id="rId57"/>
  </p:sldIdLst>
  <p:sldSz cx="9144000" cy="6858000" type="screen4x3"/>
  <p:notesSz cx="6858000" cy="9144000"/>
  <p:defaultTextStyle>
    <a:defPPr>
      <a:defRPr lang="en-GB"/>
    </a:defPPr>
    <a:lvl1pPr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1pPr>
    <a:lvl2pPr marL="742950" indent="-28575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2pPr>
    <a:lvl3pPr marL="11430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3pPr>
    <a:lvl4pPr marL="16002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4pPr>
    <a:lvl5pPr marL="2057400" indent="-228600" algn="l" defTabSz="457200" rtl="0" fontAlgn="base">
      <a:spcBef>
        <a:spcPct val="0"/>
      </a:spcBef>
      <a:spcAft>
        <a:spcPct val="0"/>
      </a:spcAft>
      <a:defRPr sz="2400" kern="1200">
        <a:solidFill>
          <a:schemeClr val="bg1"/>
        </a:solidFill>
        <a:latin typeface="Arial" charset="0"/>
        <a:ea typeface="ＭＳ Ｐゴシック" charset="0"/>
        <a:cs typeface="ＭＳ Ｐゴシック" charset="0"/>
      </a:defRPr>
    </a:lvl5pPr>
    <a:lvl6pPr marL="2286000" algn="l" defTabSz="457200" rtl="0" eaLnBrk="1" latinLnBrk="0" hangingPunct="1">
      <a:defRPr sz="2400" kern="1200">
        <a:solidFill>
          <a:schemeClr val="bg1"/>
        </a:solidFill>
        <a:latin typeface="Arial" charset="0"/>
        <a:ea typeface="ＭＳ Ｐゴシック" charset="0"/>
        <a:cs typeface="ＭＳ Ｐゴシック" charset="0"/>
      </a:defRPr>
    </a:lvl6pPr>
    <a:lvl7pPr marL="2743200" algn="l" defTabSz="457200" rtl="0" eaLnBrk="1" latinLnBrk="0" hangingPunct="1">
      <a:defRPr sz="2400" kern="1200">
        <a:solidFill>
          <a:schemeClr val="bg1"/>
        </a:solidFill>
        <a:latin typeface="Arial" charset="0"/>
        <a:ea typeface="ＭＳ Ｐゴシック" charset="0"/>
        <a:cs typeface="ＭＳ Ｐゴシック" charset="0"/>
      </a:defRPr>
    </a:lvl7pPr>
    <a:lvl8pPr marL="3200400" algn="l" defTabSz="457200" rtl="0" eaLnBrk="1" latinLnBrk="0" hangingPunct="1">
      <a:defRPr sz="2400" kern="1200">
        <a:solidFill>
          <a:schemeClr val="bg1"/>
        </a:solidFill>
        <a:latin typeface="Arial" charset="0"/>
        <a:ea typeface="ＭＳ Ｐゴシック" charset="0"/>
        <a:cs typeface="ＭＳ Ｐゴシック" charset="0"/>
      </a:defRPr>
    </a:lvl8pPr>
    <a:lvl9pPr marL="3657600" algn="l" defTabSz="457200" rtl="0" eaLnBrk="1" latinLnBrk="0" hangingPunct="1">
      <a:defRPr sz="2400" kern="1200">
        <a:solidFill>
          <a:schemeClr val="bg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C16"/>
    <a:srgbClr val="FFFFFF"/>
    <a:srgbClr val="8EC0ED"/>
    <a:srgbClr val="5A8DFB"/>
    <a:srgbClr val="618FFD"/>
    <a:srgbClr val="00264D"/>
    <a:srgbClr val="636464"/>
    <a:srgbClr val="F3F3F3"/>
    <a:srgbClr val="46FF77"/>
    <a:srgbClr val="E8161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37" d="100"/>
          <a:sy n="137" d="100"/>
        </p:scale>
        <p:origin x="-1328" y="-112"/>
      </p:cViewPr>
      <p:guideLst>
        <p:guide orient="horz" pos="2160"/>
        <p:guide pos="2880"/>
      </p:guideLst>
    </p:cSldViewPr>
  </p:slideViewPr>
  <p:outlineViewPr>
    <p:cViewPr varScale="1">
      <p:scale>
        <a:sx n="170" d="200"/>
        <a:sy n="170" d="200"/>
      </p:scale>
      <p:origin x="-780" y="-84"/>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4" Type="http://schemas.openxmlformats.org/officeDocument/2006/relationships/slideMaster" Target="slideMasters/slideMaster14.xml"/><Relationship Id="rId15" Type="http://schemas.openxmlformats.org/officeDocument/2006/relationships/slideMaster" Target="slideMasters/slideMaster15.xml"/><Relationship Id="rId16" Type="http://schemas.openxmlformats.org/officeDocument/2006/relationships/slideMaster" Target="slideMasters/slideMaster16.xml"/><Relationship Id="rId17" Type="http://schemas.openxmlformats.org/officeDocument/2006/relationships/slideMaster" Target="slideMasters/slideMaster17.xml"/><Relationship Id="rId18" Type="http://schemas.openxmlformats.org/officeDocument/2006/relationships/slide" Target="slides/slide1.xml"/><Relationship Id="rId19" Type="http://schemas.openxmlformats.org/officeDocument/2006/relationships/slide" Target="slides/slide2.xml"/><Relationship Id="rId63" Type="http://schemas.openxmlformats.org/officeDocument/2006/relationships/theme" Target="theme/theme1.xml"/><Relationship Id="rId64" Type="http://schemas.openxmlformats.org/officeDocument/2006/relationships/tableStyles" Target="tableStyles.xml"/><Relationship Id="rId50" Type="http://schemas.openxmlformats.org/officeDocument/2006/relationships/slide" Target="slides/slide33.xml"/><Relationship Id="rId51" Type="http://schemas.openxmlformats.org/officeDocument/2006/relationships/slide" Target="slides/slide34.xml"/><Relationship Id="rId52" Type="http://schemas.openxmlformats.org/officeDocument/2006/relationships/slide" Target="slides/slide35.xml"/><Relationship Id="rId53" Type="http://schemas.openxmlformats.org/officeDocument/2006/relationships/slide" Target="slides/slide36.xml"/><Relationship Id="rId54" Type="http://schemas.openxmlformats.org/officeDocument/2006/relationships/slide" Target="slides/slide37.xml"/><Relationship Id="rId55" Type="http://schemas.openxmlformats.org/officeDocument/2006/relationships/slide" Target="slides/slide38.xml"/><Relationship Id="rId56" Type="http://schemas.openxmlformats.org/officeDocument/2006/relationships/slide" Target="slides/slide39.xml"/><Relationship Id="rId57" Type="http://schemas.openxmlformats.org/officeDocument/2006/relationships/slide" Target="slides/slide40.xml"/><Relationship Id="rId58" Type="http://schemas.openxmlformats.org/officeDocument/2006/relationships/notesMaster" Target="notesMasters/notesMaster1.xml"/><Relationship Id="rId59" Type="http://schemas.openxmlformats.org/officeDocument/2006/relationships/handoutMaster" Target="handoutMasters/handoutMaster1.xml"/><Relationship Id="rId40" Type="http://schemas.openxmlformats.org/officeDocument/2006/relationships/slide" Target="slides/slide23.xml"/><Relationship Id="rId41" Type="http://schemas.openxmlformats.org/officeDocument/2006/relationships/slide" Target="slides/slide24.xml"/><Relationship Id="rId42" Type="http://schemas.openxmlformats.org/officeDocument/2006/relationships/slide" Target="slides/slide25.xml"/><Relationship Id="rId43" Type="http://schemas.openxmlformats.org/officeDocument/2006/relationships/slide" Target="slides/slide26.xml"/><Relationship Id="rId44" Type="http://schemas.openxmlformats.org/officeDocument/2006/relationships/slide" Target="slides/slide27.xml"/><Relationship Id="rId45" Type="http://schemas.openxmlformats.org/officeDocument/2006/relationships/slide" Target="slides/slide28.xml"/><Relationship Id="rId46" Type="http://schemas.openxmlformats.org/officeDocument/2006/relationships/slide" Target="slides/slide29.xml"/><Relationship Id="rId47" Type="http://schemas.openxmlformats.org/officeDocument/2006/relationships/slide" Target="slides/slide30.xml"/><Relationship Id="rId48" Type="http://schemas.openxmlformats.org/officeDocument/2006/relationships/slide" Target="slides/slide31.xml"/><Relationship Id="rId49" Type="http://schemas.openxmlformats.org/officeDocument/2006/relationships/slide" Target="slides/slide32.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Master" Target="slideMasters/slideMaster5.xml"/><Relationship Id="rId6" Type="http://schemas.openxmlformats.org/officeDocument/2006/relationships/slideMaster" Target="slideMasters/slideMaster6.xml"/><Relationship Id="rId7" Type="http://schemas.openxmlformats.org/officeDocument/2006/relationships/slideMaster" Target="slideMasters/slideMaster7.xml"/><Relationship Id="rId8" Type="http://schemas.openxmlformats.org/officeDocument/2006/relationships/slideMaster" Target="slideMasters/slideMaster8.xml"/><Relationship Id="rId9" Type="http://schemas.openxmlformats.org/officeDocument/2006/relationships/slideMaster" Target="slideMasters/slideMaster9.xml"/><Relationship Id="rId30" Type="http://schemas.openxmlformats.org/officeDocument/2006/relationships/slide" Target="slides/slide13.xml"/><Relationship Id="rId31" Type="http://schemas.openxmlformats.org/officeDocument/2006/relationships/slide" Target="slides/slide14.xml"/><Relationship Id="rId32" Type="http://schemas.openxmlformats.org/officeDocument/2006/relationships/slide" Target="slides/slide15.xml"/><Relationship Id="rId33" Type="http://schemas.openxmlformats.org/officeDocument/2006/relationships/slide" Target="slides/slide16.xml"/><Relationship Id="rId34" Type="http://schemas.openxmlformats.org/officeDocument/2006/relationships/slide" Target="slides/slide17.xml"/><Relationship Id="rId35" Type="http://schemas.openxmlformats.org/officeDocument/2006/relationships/slide" Target="slides/slide18.xml"/><Relationship Id="rId36" Type="http://schemas.openxmlformats.org/officeDocument/2006/relationships/slide" Target="slides/slide19.xml"/><Relationship Id="rId37" Type="http://schemas.openxmlformats.org/officeDocument/2006/relationships/slide" Target="slides/slide20.xml"/><Relationship Id="rId38" Type="http://schemas.openxmlformats.org/officeDocument/2006/relationships/slide" Target="slides/slide21.xml"/><Relationship Id="rId39" Type="http://schemas.openxmlformats.org/officeDocument/2006/relationships/slide" Target="slides/slide22.xml"/><Relationship Id="rId20" Type="http://schemas.openxmlformats.org/officeDocument/2006/relationships/slide" Target="slides/slide3.xml"/><Relationship Id="rId21" Type="http://schemas.openxmlformats.org/officeDocument/2006/relationships/slide" Target="slides/slide4.xml"/><Relationship Id="rId22" Type="http://schemas.openxmlformats.org/officeDocument/2006/relationships/slide" Target="slides/slide5.xml"/><Relationship Id="rId23" Type="http://schemas.openxmlformats.org/officeDocument/2006/relationships/slide" Target="slides/slide6.xml"/><Relationship Id="rId24" Type="http://schemas.openxmlformats.org/officeDocument/2006/relationships/slide" Target="slides/slide7.xml"/><Relationship Id="rId25" Type="http://schemas.openxmlformats.org/officeDocument/2006/relationships/slide" Target="slides/slide8.xml"/><Relationship Id="rId26" Type="http://schemas.openxmlformats.org/officeDocument/2006/relationships/slide" Target="slides/slide9.xml"/><Relationship Id="rId27" Type="http://schemas.openxmlformats.org/officeDocument/2006/relationships/slide" Target="slides/slide10.xml"/><Relationship Id="rId28" Type="http://schemas.openxmlformats.org/officeDocument/2006/relationships/slide" Target="slides/slide11.xml"/><Relationship Id="rId29" Type="http://schemas.openxmlformats.org/officeDocument/2006/relationships/slide" Target="slides/slide12.xml"/><Relationship Id="rId60" Type="http://schemas.openxmlformats.org/officeDocument/2006/relationships/printerSettings" Target="printerSettings/printerSettings1.bin"/><Relationship Id="rId61" Type="http://schemas.openxmlformats.org/officeDocument/2006/relationships/presProps" Target="presProps.xml"/><Relationship Id="rId62" Type="http://schemas.openxmlformats.org/officeDocument/2006/relationships/viewProps" Target="viewProps.xml"/><Relationship Id="rId10" Type="http://schemas.openxmlformats.org/officeDocument/2006/relationships/slideMaster" Target="slideMasters/slideMaster10.xml"/><Relationship Id="rId11" Type="http://schemas.openxmlformats.org/officeDocument/2006/relationships/slideMaster" Target="slideMasters/slideMaster11.xml"/><Relationship Id="rId12" Type="http://schemas.openxmlformats.org/officeDocument/2006/relationships/slideMaster" Target="slideMasters/slideMaster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48D443D6-FB5E-7C42-B16E-7EDDCD870E40}" type="datetime1">
              <a:rPr lang="en-US"/>
              <a:pPr>
                <a:defRPr/>
              </a:pPr>
              <a:t>8/25/15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buClr>
                <a:srgbClr val="000000"/>
              </a:buClr>
              <a:buSzPct val="100000"/>
              <a:buFont typeface="Times New Roman" charset="0"/>
              <a:buNone/>
              <a:defRPr sz="1200">
                <a:ea typeface="Arial" charset="0"/>
                <a:cs typeface="Arial" charset="0"/>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buClr>
                <a:srgbClr val="000000"/>
              </a:buClr>
              <a:buSzPct val="100000"/>
              <a:buFont typeface="Times New Roman" charset="0"/>
              <a:buNone/>
              <a:defRPr sz="1200">
                <a:cs typeface="Arial" charset="0"/>
              </a:defRPr>
            </a:lvl1pPr>
          </a:lstStyle>
          <a:p>
            <a:pPr>
              <a:defRPr/>
            </a:pPr>
            <a:fld id="{E037FB44-4180-0044-AD26-22E8151291E6}" type="slidenum">
              <a:rPr lang="en-US"/>
              <a:pPr>
                <a:defRPr/>
              </a:pPr>
              <a:t>‹#›</a:t>
            </a:fld>
            <a:endParaRPr lang="en-US"/>
          </a:p>
        </p:txBody>
      </p:sp>
    </p:spTree>
    <p:extLst>
      <p:ext uri="{BB962C8B-B14F-4D97-AF65-F5344CB8AC3E}">
        <p14:creationId xmlns:p14="http://schemas.microsoft.com/office/powerpoint/2010/main" val="411081166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AutoShape 1"/>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360">
                <a:solidFill>
                  <a:srgbClr val="000000"/>
                </a:solidFill>
                <a:miter lim="800000"/>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7" name="AutoShape 2"/>
          <p:cNvSpPr>
            <a:spLocks noChangeArrowheads="1"/>
          </p:cNvSpPr>
          <p:nvPr/>
        </p:nvSpPr>
        <p:spPr bwMode="auto">
          <a:xfrm>
            <a:off x="0" y="0"/>
            <a:ext cx="6858000" cy="9144000"/>
          </a:xfrm>
          <a:prstGeom prst="roundRect">
            <a:avLst>
              <a:gd name="adj" fmla="val 23"/>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21508" name="Text Box 3"/>
          <p:cNvSpPr txBox="1">
            <a:spLocks noChangeArrowheads="1"/>
          </p:cNvSpPr>
          <p:nvPr/>
        </p:nvSpPr>
        <p:spPr bwMode="auto">
          <a:xfrm>
            <a:off x="0" y="0"/>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76" name="Rectangle 4"/>
          <p:cNvSpPr>
            <a:spLocks noGrp="1" noChangeArrowheads="1"/>
          </p:cNvSpPr>
          <p:nvPr>
            <p:ph type="dt"/>
          </p:nvPr>
        </p:nvSpPr>
        <p:spPr bwMode="auto">
          <a:xfrm>
            <a:off x="3884613" y="0"/>
            <a:ext cx="2968625" cy="4540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ea typeface="Arial" charset="0"/>
                <a:cs typeface="Arial" charset="0"/>
              </a:defRPr>
            </a:lvl1pPr>
          </a:lstStyle>
          <a:p>
            <a:pPr>
              <a:defRPr/>
            </a:pPr>
            <a:endParaRPr lang="en-US"/>
          </a:p>
        </p:txBody>
      </p:sp>
      <p:sp>
        <p:nvSpPr>
          <p:cNvPr id="21510" name="Rectangle 5"/>
          <p:cNvSpPr>
            <a:spLocks noGrp="1" noRot="1" noChangeAspect="1" noChangeArrowheads="1"/>
          </p:cNvSpPr>
          <p:nvPr>
            <p:ph type="sldImg"/>
          </p:nvPr>
        </p:nvSpPr>
        <p:spPr bwMode="auto">
          <a:xfrm>
            <a:off x="1143000" y="685800"/>
            <a:ext cx="4568825" cy="3425825"/>
          </a:xfrm>
          <a:prstGeom prst="rect">
            <a:avLst/>
          </a:prstGeom>
          <a:noFill/>
          <a:ln w="12600">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078" name="Rectangle 6"/>
          <p:cNvSpPr>
            <a:spLocks noGrp="1" noChangeArrowheads="1"/>
          </p:cNvSpPr>
          <p:nvPr>
            <p:ph type="body"/>
          </p:nvPr>
        </p:nvSpPr>
        <p:spPr bwMode="auto">
          <a:xfrm>
            <a:off x="685800" y="4343400"/>
            <a:ext cx="5483225" cy="411162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p>
            <a:pPr lvl="0"/>
            <a:endParaRPr lang="en-US" noProof="0"/>
          </a:p>
        </p:txBody>
      </p:sp>
      <p:sp>
        <p:nvSpPr>
          <p:cNvPr id="21512" name="Text Box 7"/>
          <p:cNvSpPr txBox="1">
            <a:spLocks noChangeArrowheads="1"/>
          </p:cNvSpPr>
          <p:nvPr/>
        </p:nvSpPr>
        <p:spPr bwMode="auto">
          <a:xfrm>
            <a:off x="0" y="8683625"/>
            <a:ext cx="2971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cs typeface="Arial" charset="0"/>
            </a:endParaRPr>
          </a:p>
        </p:txBody>
      </p:sp>
      <p:sp>
        <p:nvSpPr>
          <p:cNvPr id="3080" name="Rectangle 8"/>
          <p:cNvSpPr>
            <a:spLocks noGrp="1" noChangeArrowheads="1"/>
          </p:cNvSpPr>
          <p:nvPr>
            <p:ph type="sldNum"/>
          </p:nvPr>
        </p:nvSpPr>
        <p:spPr bwMode="auto">
          <a:xfrm>
            <a:off x="3884613" y="8685213"/>
            <a:ext cx="2968625" cy="454025"/>
          </a:xfrm>
          <a:prstGeom prst="rect">
            <a:avLst/>
          </a:prstGeom>
          <a:noFill/>
          <a:ln w="9525">
            <a:noFill/>
            <a:round/>
            <a:headEnd/>
            <a:tailEnd/>
          </a:ln>
          <a:effectLst/>
        </p:spPr>
        <p:txBody>
          <a:bodyPr vert="horz" wrap="square" lIns="90000" tIns="46800" rIns="90000" bIns="46800" numCol="1" anchor="b" anchorCtr="0" compatLnSpc="1">
            <a:prstTxWarp prst="textNoShape">
              <a:avLst/>
            </a:prstTxWarp>
          </a:bodyPr>
          <a:lstStyle>
            <a:lvl1pPr algn="r">
              <a:buClr>
                <a:srgbClr val="000000"/>
              </a:buClr>
              <a:buSzPct val="100000"/>
              <a:buFont typeface="Times New Roman" charset="0"/>
              <a:buNone/>
              <a:tabLst>
                <a:tab pos="723900" algn="l"/>
                <a:tab pos="1447800" algn="l"/>
                <a:tab pos="2171700" algn="l"/>
                <a:tab pos="2895600" algn="l"/>
              </a:tabLst>
              <a:defRPr sz="1200">
                <a:solidFill>
                  <a:srgbClr val="000000"/>
                </a:solidFill>
                <a:latin typeface="Calibri" charset="0"/>
                <a:cs typeface="Arial" charset="0"/>
              </a:defRPr>
            </a:lvl1pPr>
          </a:lstStyle>
          <a:p>
            <a:pPr>
              <a:defRPr/>
            </a:pPr>
            <a:fld id="{D7113CB9-9A72-F24E-8D2E-4CA3AFA73C24}" type="slidenum">
              <a:rPr lang="en-US"/>
              <a:pPr>
                <a:defRPr/>
              </a:pPr>
              <a:t>‹#›</a:t>
            </a:fld>
            <a:endParaRPr lang="en-US"/>
          </a:p>
        </p:txBody>
      </p:sp>
    </p:spTree>
    <p:extLst>
      <p:ext uri="{BB962C8B-B14F-4D97-AF65-F5344CB8AC3E}">
        <p14:creationId xmlns:p14="http://schemas.microsoft.com/office/powerpoint/2010/main" val="1889093055"/>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ＭＳ Ｐゴシック" charset="-128"/>
      </a:defRPr>
    </a:lvl1pPr>
    <a:lvl2pPr marL="742950" indent="-28575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2pPr>
    <a:lvl3pPr marL="11430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3pPr>
    <a:lvl4pPr marL="16002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4pPr>
    <a:lvl5pPr marL="2057400" indent="-228600" algn="l" defTabSz="457200" rtl="0" eaLnBrk="0" fontAlgn="base" hangingPunct="0">
      <a:spcBef>
        <a:spcPct val="30000"/>
      </a:spcBef>
      <a:spcAft>
        <a:spcPct val="0"/>
      </a:spcAft>
      <a:buClr>
        <a:srgbClr val="000000"/>
      </a:buClr>
      <a:buSzPct val="100000"/>
      <a:buFont typeface="Times New Roman" charset="0"/>
      <a:defRPr sz="1200" kern="1200">
        <a:solidFill>
          <a:srgbClr val="000000"/>
        </a:solidFill>
        <a:latin typeface="Times New Roman" pitchFamily="16" charset="0"/>
        <a:ea typeface="ＭＳ Ｐゴシック"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5086A4C-3EC3-B041-AC0E-EFE805A5DEA9}" type="slidenum">
              <a:rPr lang="en-US" smtClean="0">
                <a:solidFill>
                  <a:prstClr val="black"/>
                </a:solidFill>
                <a:latin typeface="Calibri"/>
              </a:rPr>
              <a:pPr/>
              <a:t>11</a:t>
            </a:fld>
            <a:endParaRPr lang="en-US">
              <a:solidFill>
                <a:prstClr val="black"/>
              </a:solidFill>
              <a:latin typeface="Calibri"/>
            </a:endParaRPr>
          </a:p>
        </p:txBody>
      </p:sp>
    </p:spTree>
    <p:extLst>
      <p:ext uri="{BB962C8B-B14F-4D97-AF65-F5344CB8AC3E}">
        <p14:creationId xmlns:p14="http://schemas.microsoft.com/office/powerpoint/2010/main" val="19288441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25086A4C-3EC3-B041-AC0E-EFE805A5DEA9}" type="slidenum">
              <a:rPr lang="en-US" smtClean="0">
                <a:solidFill>
                  <a:prstClr val="black"/>
                </a:solidFill>
                <a:latin typeface="Calibri"/>
              </a:rPr>
              <a:pPr/>
              <a:t>25</a:t>
            </a:fld>
            <a:endParaRPr lang="en-US">
              <a:solidFill>
                <a:prstClr val="black"/>
              </a:solidFill>
              <a:latin typeface="Calibri"/>
            </a:endParaRPr>
          </a:p>
        </p:txBody>
      </p:sp>
    </p:spTree>
    <p:extLst>
      <p:ext uri="{BB962C8B-B14F-4D97-AF65-F5344CB8AC3E}">
        <p14:creationId xmlns:p14="http://schemas.microsoft.com/office/powerpoint/2010/main" val="10642933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endParaRPr lang="en-US" dirty="0" smtClean="0"/>
          </a:p>
        </p:txBody>
      </p:sp>
      <p:sp>
        <p:nvSpPr>
          <p:cNvPr id="4" name="Slide Number Placeholder 3"/>
          <p:cNvSpPr>
            <a:spLocks noGrp="1"/>
          </p:cNvSpPr>
          <p:nvPr>
            <p:ph type="sldNum" sz="quarter" idx="10"/>
          </p:nvPr>
        </p:nvSpPr>
        <p:spPr/>
        <p:txBody>
          <a:bodyPr/>
          <a:lstStyle/>
          <a:p>
            <a:fld id="{25086A4C-3EC3-B041-AC0E-EFE805A5DEA9}" type="slidenum">
              <a:rPr lang="en-US" smtClean="0">
                <a:solidFill>
                  <a:prstClr val="black"/>
                </a:solidFill>
                <a:latin typeface="Calibri"/>
              </a:rPr>
              <a:pPr/>
              <a:t>26</a:t>
            </a:fld>
            <a:endParaRPr lang="en-US">
              <a:solidFill>
                <a:prstClr val="black"/>
              </a:solidFill>
              <a:latin typeface="Calibri"/>
            </a:endParaRPr>
          </a:p>
        </p:txBody>
      </p:sp>
    </p:spTree>
    <p:extLst>
      <p:ext uri="{BB962C8B-B14F-4D97-AF65-F5344CB8AC3E}">
        <p14:creationId xmlns:p14="http://schemas.microsoft.com/office/powerpoint/2010/main" val="938492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68825" cy="34258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D7113CB9-9A72-F24E-8D2E-4CA3AFA73C24}" type="slidenum">
              <a:rPr lang="en-US" smtClean="0">
                <a:solidFill>
                  <a:prstClr val="white"/>
                </a:solidFill>
              </a:rPr>
              <a:pPr>
                <a:defRPr/>
              </a:pPr>
              <a:t>36</a:t>
            </a:fld>
            <a:endParaRPr lang="en-US">
              <a:solidFill>
                <a:prstClr val="white"/>
              </a:solidFill>
            </a:endParaRPr>
          </a:p>
        </p:txBody>
      </p:sp>
    </p:spTree>
    <p:extLst>
      <p:ext uri="{BB962C8B-B14F-4D97-AF65-F5344CB8AC3E}">
        <p14:creationId xmlns:p14="http://schemas.microsoft.com/office/powerpoint/2010/main" val="1795536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8.xml"/><Relationship Id="rId2" Type="http://schemas.openxmlformats.org/officeDocument/2006/relationships/image" Target="../media/image1.jpe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slideMaster" Target="../slideMasters/slideMaster9.xml"/><Relationship Id="rId2" Type="http://schemas.openxmlformats.org/officeDocument/2006/relationships/image" Target="../media/image1.jpe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bwMode="auto">
          <a:xfrm>
            <a:off x="0" y="2286006"/>
            <a:ext cx="9144000" cy="1470025"/>
          </a:xfrm>
          <a:effectLst/>
        </p:spPr>
        <p:txBody>
          <a:bodyPr/>
          <a:lstStyle>
            <a:lvl1pPr algn="ctr">
              <a:defRPr sz="4800">
                <a:solidFill>
                  <a:srgbClr val="336699"/>
                </a:solidFill>
              </a:defRPr>
            </a:lvl1pPr>
          </a:lstStyle>
          <a:p>
            <a:r>
              <a:rPr lang="en-US" smtClean="0"/>
              <a:t>Click to edit Master title style</a:t>
            </a:r>
            <a:endParaRPr lang="en-US"/>
          </a:p>
        </p:txBody>
      </p:sp>
      <p:sp>
        <p:nvSpPr>
          <p:cNvPr id="32771" name="Rectangle 3"/>
          <p:cNvSpPr>
            <a:spLocks noGrp="1" noChangeArrowheads="1"/>
          </p:cNvSpPr>
          <p:nvPr>
            <p:ph type="subTitle" idx="1"/>
          </p:nvPr>
        </p:nvSpPr>
        <p:spPr bwMode="gray">
          <a:xfrm>
            <a:off x="0" y="3886202"/>
            <a:ext cx="9144000" cy="1814512"/>
          </a:xfrm>
        </p:spPr>
        <p:txBody>
          <a:bodyPr/>
          <a:lstStyle>
            <a:lvl1pPr marL="0" indent="0" algn="ctr">
              <a:lnSpc>
                <a:spcPct val="85000"/>
              </a:lnSpc>
              <a:spcBef>
                <a:spcPct val="0"/>
              </a:spcBef>
              <a:spcAft>
                <a:spcPct val="0"/>
              </a:spcAft>
              <a:buFont typeface="Wingdings" pitchFamily="2" charset="2"/>
              <a:buNone/>
              <a:defRPr sz="2800">
                <a:solidFill>
                  <a:srgbClr val="5F5F5F"/>
                </a:solidFill>
                <a:latin typeface="+mn-lt"/>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2506445533"/>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226688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52C0D95B-840C-0D40-8AC9-68A719E9EF8F}" type="slidenum">
              <a:rPr lang="en-US"/>
              <a:pPr>
                <a:defRPr/>
              </a:pPr>
              <a:t>‹#›</a:t>
            </a:fld>
            <a:endParaRPr lang="en-US"/>
          </a:p>
        </p:txBody>
      </p:sp>
    </p:spTree>
    <p:extLst>
      <p:ext uri="{BB962C8B-B14F-4D97-AF65-F5344CB8AC3E}">
        <p14:creationId xmlns:p14="http://schemas.microsoft.com/office/powerpoint/2010/main" val="38089834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71725733-1B8F-5449-9ECF-042DB0F4900F}" type="slidenum">
              <a:rPr lang="en-US"/>
              <a:pPr>
                <a:defRPr/>
              </a:pPr>
              <a:t>‹#›</a:t>
            </a:fld>
            <a:endParaRPr lang="en-US"/>
          </a:p>
        </p:txBody>
      </p:sp>
    </p:spTree>
    <p:extLst>
      <p:ext uri="{BB962C8B-B14F-4D97-AF65-F5344CB8AC3E}">
        <p14:creationId xmlns:p14="http://schemas.microsoft.com/office/powerpoint/2010/main" val="11903267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9B43069C-7532-0A4A-B02D-62BF9FBF5EC4}" type="slidenum">
              <a:rPr lang="en-US"/>
              <a:pPr>
                <a:defRPr/>
              </a:pPr>
              <a:t>‹#›</a:t>
            </a:fld>
            <a:endParaRPr lang="en-US"/>
          </a:p>
        </p:txBody>
      </p:sp>
    </p:spTree>
    <p:extLst>
      <p:ext uri="{BB962C8B-B14F-4D97-AF65-F5344CB8AC3E}">
        <p14:creationId xmlns:p14="http://schemas.microsoft.com/office/powerpoint/2010/main" val="275659561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B1CA5223-C332-5245-A96F-DC10F9F2F1FE}" type="slidenum">
              <a:rPr lang="en-US"/>
              <a:pPr>
                <a:defRPr/>
              </a:pPr>
              <a:t>‹#›</a:t>
            </a:fld>
            <a:endParaRPr lang="en-US"/>
          </a:p>
        </p:txBody>
      </p:sp>
    </p:spTree>
    <p:extLst>
      <p:ext uri="{BB962C8B-B14F-4D97-AF65-F5344CB8AC3E}">
        <p14:creationId xmlns:p14="http://schemas.microsoft.com/office/powerpoint/2010/main" val="84852459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BA592C28-389E-D14B-B82F-305FC6877BE8}" type="slidenum">
              <a:rPr lang="en-US"/>
              <a:pPr>
                <a:defRPr/>
              </a:pPr>
              <a:t>‹#›</a:t>
            </a:fld>
            <a:endParaRPr lang="en-US"/>
          </a:p>
        </p:txBody>
      </p:sp>
    </p:spTree>
    <p:extLst>
      <p:ext uri="{BB962C8B-B14F-4D97-AF65-F5344CB8AC3E}">
        <p14:creationId xmlns:p14="http://schemas.microsoft.com/office/powerpoint/2010/main" val="2075902217"/>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296C00B1-3557-B143-BB4A-6D53182C1372}" type="slidenum">
              <a:rPr lang="en-US"/>
              <a:pPr>
                <a:defRPr/>
              </a:pPr>
              <a:t>‹#›</a:t>
            </a:fld>
            <a:endParaRPr lang="en-US"/>
          </a:p>
        </p:txBody>
      </p:sp>
    </p:spTree>
    <p:extLst>
      <p:ext uri="{BB962C8B-B14F-4D97-AF65-F5344CB8AC3E}">
        <p14:creationId xmlns:p14="http://schemas.microsoft.com/office/powerpoint/2010/main" val="9263302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1" y="-339725"/>
            <a:ext cx="6018213" cy="6051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8E7B655C-271A-2642-B6AB-CDB6F2DA9D96}" type="slidenum">
              <a:rPr lang="en-US"/>
              <a:pPr>
                <a:defRPr/>
              </a:pPr>
              <a:t>‹#›</a:t>
            </a:fld>
            <a:endParaRPr lang="en-US"/>
          </a:p>
        </p:txBody>
      </p:sp>
    </p:spTree>
    <p:extLst>
      <p:ext uri="{BB962C8B-B14F-4D97-AF65-F5344CB8AC3E}">
        <p14:creationId xmlns:p14="http://schemas.microsoft.com/office/powerpoint/2010/main" val="671288589"/>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1" y="1600200"/>
            <a:ext cx="4037013"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600200"/>
            <a:ext cx="4037012"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732214"/>
            <a:ext cx="4037012"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idx="10"/>
          </p:nvPr>
        </p:nvSpPr>
        <p:spPr>
          <a:ln/>
        </p:spPr>
        <p:txBody>
          <a:bodyPr/>
          <a:lstStyle>
            <a:lvl1pPr>
              <a:defRPr/>
            </a:lvl1pPr>
          </a:lstStyle>
          <a:p>
            <a:pPr>
              <a:defRPr/>
            </a:pPr>
            <a:fld id="{71459861-D434-8847-B793-6F241F81396B}" type="slidenum">
              <a:rPr lang="en-US"/>
              <a:pPr>
                <a:defRPr/>
              </a:pPr>
              <a:t>‹#›</a:t>
            </a:fld>
            <a:endParaRPr lang="en-US"/>
          </a:p>
        </p:txBody>
      </p:sp>
    </p:spTree>
    <p:extLst>
      <p:ext uri="{BB962C8B-B14F-4D97-AF65-F5344CB8AC3E}">
        <p14:creationId xmlns:p14="http://schemas.microsoft.com/office/powerpoint/2010/main" val="349059820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F9FBD444-948A-3A40-AE17-80DA105D5622}" type="slidenum">
              <a:rPr lang="en-US"/>
              <a:pPr>
                <a:defRPr/>
              </a:pPr>
              <a:t>‹#›</a:t>
            </a:fld>
            <a:endParaRPr lang="en-US"/>
          </a:p>
        </p:txBody>
      </p:sp>
    </p:spTree>
    <p:extLst>
      <p:ext uri="{BB962C8B-B14F-4D97-AF65-F5344CB8AC3E}">
        <p14:creationId xmlns:p14="http://schemas.microsoft.com/office/powerpoint/2010/main" val="96686519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noChangeArrowheads="1"/>
          </p:cNvSpPr>
          <p:nvPr>
            <p:ph type="sldNum" idx="10"/>
          </p:nvPr>
        </p:nvSpPr>
        <p:spPr>
          <a:xfrm>
            <a:off x="3124207" y="6229356"/>
            <a:ext cx="2130425" cy="473075"/>
          </a:xfrm>
          <a:prstGeom prst="rect">
            <a:avLst/>
          </a:prstGeom>
        </p:spPr>
        <p:txBody>
          <a:bodyPr/>
          <a:lstStyle>
            <a:lvl1pPr>
              <a:defRPr/>
            </a:lvl1pPr>
          </a:lstStyle>
          <a:p>
            <a:pPr>
              <a:defRPr/>
            </a:pPr>
            <a:fld id="{365B7102-0CB9-2C4E-AEDB-C4FD3D7C4C68}"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31012271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GENI-logo-final"/>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userDrawn="1"/>
        </p:nvSpPr>
        <p:spPr bwMode="auto">
          <a:xfrm>
            <a:off x="493713" y="6580188"/>
            <a:ext cx="3308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defRPr/>
            </a:pPr>
            <a:r>
              <a:rPr lang="en-US" sz="1000">
                <a:solidFill>
                  <a:srgbClr val="808080"/>
                </a:solidFill>
                <a:cs typeface="Kozuka Gothic Pro L"/>
              </a:rPr>
              <a:t>Sponsored by the National Science Foundation</a:t>
            </a:r>
          </a:p>
        </p:txBody>
      </p:sp>
      <p:pic>
        <p:nvPicPr>
          <p:cNvPr id="7" name="Picture 15" descr="nsf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6"/>
          <p:cNvSpPr>
            <a:spLocks noGrp="1" noChangeArrowheads="1"/>
          </p:cNvSpPr>
          <p:nvPr>
            <p:ph type="ctrTitle"/>
          </p:nvPr>
        </p:nvSpPr>
        <p:spPr>
          <a:xfrm>
            <a:off x="685800" y="1447800"/>
            <a:ext cx="7772400" cy="1470025"/>
          </a:xfrm>
        </p:spPr>
        <p:txBody>
          <a:bodyPr/>
          <a:lstStyle>
            <a:lvl1pPr>
              <a:defRPr sz="3800">
                <a:solidFill>
                  <a:srgbClr val="1C1C1C"/>
                </a:solidFill>
              </a:defRPr>
            </a:lvl1pPr>
          </a:lstStyle>
          <a:p>
            <a:pPr lvl="0"/>
            <a:r>
              <a:rPr lang="en-US" noProof="0" smtClean="0"/>
              <a:t>Click to edit Master title style</a:t>
            </a:r>
          </a:p>
        </p:txBody>
      </p:sp>
      <p:sp>
        <p:nvSpPr>
          <p:cNvPr id="16395" name="Rectangle 11"/>
          <p:cNvSpPr>
            <a:spLocks noGrp="1" noChangeArrowheads="1"/>
          </p:cNvSpPr>
          <p:nvPr>
            <p:ph type="subTitle" sz="quarter" idx="1"/>
          </p:nvPr>
        </p:nvSpPr>
        <p:spPr>
          <a:xfrm>
            <a:off x="2057400" y="4495800"/>
            <a:ext cx="6400800" cy="1752600"/>
          </a:xfrm>
        </p:spPr>
        <p:txBody>
          <a:bodyPr/>
          <a:lstStyle>
            <a:lvl1pPr marL="0" indent="0" algn="r">
              <a:buFontTx/>
              <a:buNone/>
              <a:defRPr>
                <a:solidFill>
                  <a:srgbClr val="4D4D4D"/>
                </a:solidFill>
              </a:defRPr>
            </a:lvl1pPr>
          </a:lstStyle>
          <a:p>
            <a:pPr lvl="0"/>
            <a:r>
              <a:rPr lang="en-US" noProof="0" smtClean="0"/>
              <a:t>Click to edit Master subtitle style</a:t>
            </a:r>
          </a:p>
        </p:txBody>
      </p:sp>
    </p:spTree>
    <p:extLst>
      <p:ext uri="{BB962C8B-B14F-4D97-AF65-F5344CB8AC3E}">
        <p14:creationId xmlns:p14="http://schemas.microsoft.com/office/powerpoint/2010/main" val="2491489240"/>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noChangeArrowheads="1"/>
          </p:cNvSpPr>
          <p:nvPr>
            <p:ph type="sldNum" idx="10"/>
          </p:nvPr>
        </p:nvSpPr>
        <p:spPr>
          <a:xfrm>
            <a:off x="6858008" y="6248406"/>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solidFill>
                  <a:srgbClr val="37305A"/>
                </a:solidFill>
              </a:rPr>
              <a:pPr>
                <a:defRPr/>
              </a:pPr>
              <a:t>‹#›</a:t>
            </a:fld>
            <a:r>
              <a:rPr lang="en-US">
                <a:solidFill>
                  <a:srgbClr val="37305A"/>
                </a:solidFill>
              </a:rPr>
              <a:t> of 12</a:t>
            </a:r>
          </a:p>
        </p:txBody>
      </p:sp>
    </p:spTree>
    <p:extLst>
      <p:ext uri="{BB962C8B-B14F-4D97-AF65-F5344CB8AC3E}">
        <p14:creationId xmlns:p14="http://schemas.microsoft.com/office/powerpoint/2010/main" val="852165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4683745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7" y="6229356"/>
            <a:ext cx="2130425" cy="473075"/>
          </a:xfrm>
          <a:prstGeom prst="rect">
            <a:avLst/>
          </a:prstGeom>
        </p:spPr>
        <p:txBody>
          <a:bodyPr/>
          <a:lstStyle>
            <a:lvl1pPr>
              <a:defRPr/>
            </a:lvl1pPr>
          </a:lstStyle>
          <a:p>
            <a:pPr>
              <a:defRPr/>
            </a:pPr>
            <a:fld id="{58E93E3D-F40E-5E49-AE61-FB4A0F70F1C0}"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326590705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31"/>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noChangeArrowheads="1"/>
          </p:cNvSpPr>
          <p:nvPr>
            <p:ph type="sldNum" idx="10"/>
          </p:nvPr>
        </p:nvSpPr>
        <p:spPr>
          <a:xfrm>
            <a:off x="3124207" y="6229356"/>
            <a:ext cx="2130425" cy="473075"/>
          </a:xfrm>
          <a:prstGeom prst="rect">
            <a:avLst/>
          </a:prstGeom>
        </p:spPr>
        <p:txBody>
          <a:bodyPr/>
          <a:lstStyle>
            <a:lvl1pPr>
              <a:defRPr/>
            </a:lvl1pPr>
          </a:lstStyle>
          <a:p>
            <a:pPr>
              <a:defRPr/>
            </a:pPr>
            <a:fld id="{365B7102-0CB9-2C4E-AEDB-C4FD3D7C4C68}"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3933493774"/>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noChangeArrowheads="1"/>
          </p:cNvSpPr>
          <p:nvPr>
            <p:ph type="sldNum" idx="10"/>
          </p:nvPr>
        </p:nvSpPr>
        <p:spPr>
          <a:xfrm>
            <a:off x="6858008" y="6248406"/>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solidFill>
                  <a:srgbClr val="37305A"/>
                </a:solidFill>
              </a:rPr>
              <a:pPr>
                <a:defRPr/>
              </a:pPr>
              <a:t>‹#›</a:t>
            </a:fld>
            <a:r>
              <a:rPr lang="en-US">
                <a:solidFill>
                  <a:srgbClr val="37305A"/>
                </a:solidFill>
              </a:rPr>
              <a:t> of 12</a:t>
            </a:r>
          </a:p>
        </p:txBody>
      </p:sp>
    </p:spTree>
    <p:extLst>
      <p:ext uri="{BB962C8B-B14F-4D97-AF65-F5344CB8AC3E}">
        <p14:creationId xmlns:p14="http://schemas.microsoft.com/office/powerpoint/2010/main" val="384442174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57542358"/>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7" y="6229356"/>
            <a:ext cx="2130425" cy="473075"/>
          </a:xfrm>
          <a:prstGeom prst="rect">
            <a:avLst/>
          </a:prstGeom>
        </p:spPr>
        <p:txBody>
          <a:bodyPr/>
          <a:lstStyle>
            <a:lvl1pPr>
              <a:defRPr/>
            </a:lvl1pPr>
          </a:lstStyle>
          <a:p>
            <a:pPr>
              <a:defRPr/>
            </a:pPr>
            <a:fld id="{58E93E3D-F40E-5E49-AE61-FB4A0F70F1C0}"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37868119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264639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14983113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73298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40080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71475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55304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8792551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1614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83519124"/>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88950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168543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P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3" descr="GENI-logo-final"/>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4"/>
          <p:cNvSpPr>
            <a:spLocks noChangeArrowheads="1"/>
          </p:cNvSpPr>
          <p:nvPr userDrawn="1"/>
        </p:nvSpPr>
        <p:spPr bwMode="auto">
          <a:xfrm>
            <a:off x="493713" y="6580188"/>
            <a:ext cx="330835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defRPr/>
            </a:pPr>
            <a:r>
              <a:rPr lang="en-US" sz="1000">
                <a:solidFill>
                  <a:srgbClr val="808080"/>
                </a:solidFill>
                <a:cs typeface="Kozuka Gothic Pro L"/>
              </a:rPr>
              <a:t>Sponsored by the National Science Foundation</a:t>
            </a:r>
          </a:p>
        </p:txBody>
      </p:sp>
      <p:pic>
        <p:nvPicPr>
          <p:cNvPr id="7" name="Picture 15" descr="nsf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Rectangle 6"/>
          <p:cNvSpPr>
            <a:spLocks noGrp="1" noChangeArrowheads="1"/>
          </p:cNvSpPr>
          <p:nvPr>
            <p:ph type="ctrTitle"/>
          </p:nvPr>
        </p:nvSpPr>
        <p:spPr>
          <a:xfrm>
            <a:off x="685800" y="1447800"/>
            <a:ext cx="7772400" cy="1470025"/>
          </a:xfrm>
        </p:spPr>
        <p:txBody>
          <a:bodyPr/>
          <a:lstStyle>
            <a:lvl1pPr>
              <a:defRPr sz="3800">
                <a:solidFill>
                  <a:srgbClr val="1C1C1C"/>
                </a:solidFill>
              </a:defRPr>
            </a:lvl1pPr>
          </a:lstStyle>
          <a:p>
            <a:pPr lvl="0"/>
            <a:r>
              <a:rPr lang="en-US" noProof="0" smtClean="0"/>
              <a:t>Click to edit Master title style</a:t>
            </a:r>
          </a:p>
        </p:txBody>
      </p:sp>
      <p:sp>
        <p:nvSpPr>
          <p:cNvPr id="16395" name="Rectangle 11"/>
          <p:cNvSpPr>
            <a:spLocks noGrp="1" noChangeArrowheads="1"/>
          </p:cNvSpPr>
          <p:nvPr>
            <p:ph type="subTitle" sz="quarter" idx="1"/>
          </p:nvPr>
        </p:nvSpPr>
        <p:spPr>
          <a:xfrm>
            <a:off x="2057400" y="4495800"/>
            <a:ext cx="6400800" cy="1752600"/>
          </a:xfrm>
        </p:spPr>
        <p:txBody>
          <a:bodyPr/>
          <a:lstStyle>
            <a:lvl1pPr marL="0" indent="0" algn="r">
              <a:buFontTx/>
              <a:buNone/>
              <a:defRPr>
                <a:solidFill>
                  <a:srgbClr val="4D4D4D"/>
                </a:solidFill>
              </a:defRPr>
            </a:lvl1pPr>
          </a:lstStyle>
          <a:p>
            <a:pPr lvl="0"/>
            <a:r>
              <a:rPr lang="en-US" noProof="0" smtClean="0"/>
              <a:t>Click to edit Master subtitle style</a:t>
            </a:r>
          </a:p>
        </p:txBody>
      </p:sp>
    </p:spTree>
    <p:extLst>
      <p:ext uri="{BB962C8B-B14F-4D97-AF65-F5344CB8AC3E}">
        <p14:creationId xmlns:p14="http://schemas.microsoft.com/office/powerpoint/2010/main" val="26222269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37605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Tree>
    <p:extLst>
      <p:ext uri="{BB962C8B-B14F-4D97-AF65-F5344CB8AC3E}">
        <p14:creationId xmlns:p14="http://schemas.microsoft.com/office/powerpoint/2010/main" val="299316837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762500" y="1447800"/>
            <a:ext cx="41529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0003746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8625621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178608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00516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23075132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bwMode="auto">
          <a:xfrm>
            <a:off x="0" y="2286000"/>
            <a:ext cx="9144000" cy="1470025"/>
          </a:xfrm>
          <a:effectLst/>
        </p:spPr>
        <p:txBody>
          <a:bodyPr/>
          <a:lstStyle>
            <a:lvl1pPr algn="ctr">
              <a:defRPr sz="4800">
                <a:solidFill>
                  <a:srgbClr val="336699"/>
                </a:solidFill>
              </a:defRPr>
            </a:lvl1pPr>
          </a:lstStyle>
          <a:p>
            <a:r>
              <a:rPr lang="en-US" smtClean="0"/>
              <a:t>Click to edit Master title style</a:t>
            </a:r>
            <a:endParaRPr lang="en-US"/>
          </a:p>
        </p:txBody>
      </p:sp>
      <p:sp>
        <p:nvSpPr>
          <p:cNvPr id="32771" name="Rectangle 3"/>
          <p:cNvSpPr>
            <a:spLocks noGrp="1" noChangeArrowheads="1"/>
          </p:cNvSpPr>
          <p:nvPr>
            <p:ph type="subTitle" idx="1"/>
          </p:nvPr>
        </p:nvSpPr>
        <p:spPr bwMode="gray">
          <a:xfrm>
            <a:off x="0" y="3886200"/>
            <a:ext cx="9144000" cy="1814512"/>
          </a:xfrm>
        </p:spPr>
        <p:txBody>
          <a:bodyPr/>
          <a:lstStyle>
            <a:lvl1pPr marL="0" indent="0" algn="ctr">
              <a:lnSpc>
                <a:spcPct val="85000"/>
              </a:lnSpc>
              <a:spcBef>
                <a:spcPct val="0"/>
              </a:spcBef>
              <a:spcAft>
                <a:spcPct val="0"/>
              </a:spcAft>
              <a:buFont typeface="Wingdings" pitchFamily="2" charset="2"/>
              <a:buNone/>
              <a:defRPr sz="2800">
                <a:solidFill>
                  <a:srgbClr val="5F5F5F"/>
                </a:solidFill>
                <a:latin typeface="+mn-lt"/>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3516890285"/>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Tree>
    <p:extLst>
      <p:ext uri="{BB962C8B-B14F-4D97-AF65-F5344CB8AC3E}">
        <p14:creationId xmlns:p14="http://schemas.microsoft.com/office/powerpoint/2010/main" val="35684903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946667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00850" y="0"/>
            <a:ext cx="211455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0"/>
            <a:ext cx="619125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397405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solidFill>
                  <a:srgbClr val="19196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DB7E3C9C-AB0D-A247-8BFA-8C05724EAD23}"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3450167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A3DB4795-5D76-8949-95E1-928A934A7D75}" type="slidenum">
              <a:rPr lang="en-US"/>
              <a:pPr>
                <a:defRPr/>
              </a:pPr>
              <a:t>‹#›</a:t>
            </a:fld>
            <a:r>
              <a:rPr lang="en-US"/>
              <a:t> of 12</a:t>
            </a:r>
          </a:p>
        </p:txBody>
      </p:sp>
    </p:spTree>
    <p:extLst>
      <p:ext uri="{BB962C8B-B14F-4D97-AF65-F5344CB8AC3E}">
        <p14:creationId xmlns:p14="http://schemas.microsoft.com/office/powerpoint/2010/main" val="4013770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6DF765E3-C26D-ED42-AE12-D6E5F085AE10}"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3584649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1"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D878A08D-9BBC-5245-9617-6B4F4B4E2471}"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314733869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2" indent="0">
              <a:buNone/>
              <a:defRPr sz="1600" b="1"/>
            </a:lvl5pPr>
            <a:lvl6pPr marL="2285978" indent="0">
              <a:buNone/>
              <a:defRPr sz="1600" b="1"/>
            </a:lvl6pPr>
            <a:lvl7pPr marL="2743173" indent="0">
              <a:buNone/>
              <a:defRPr sz="1600" b="1"/>
            </a:lvl7pPr>
            <a:lvl8pPr marL="3200368" indent="0">
              <a:buNone/>
              <a:defRPr sz="1600" b="1"/>
            </a:lvl8pPr>
            <a:lvl9pPr marL="3657563"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0F017FCA-2918-9741-9B9E-53B42F49F363}"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313270800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6970FE05-97A8-BD44-A185-28C73CA0AE2F}"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78755823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7664A889-DB81-0049-B047-AAEDA525FB83}"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16858099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326046"/>
      </p:ext>
    </p:extLst>
  </p:cSld>
  <p:clrMapOvr>
    <a:overrideClrMapping bg1="lt1" tx1="dk1" bg2="lt2" tx2="dk2" accent1="accent1" accent2="accent2" accent3="accent3" accent4="accent4" accent5="accent5" accent6="accent6" hlink="hlink" folHlink="folHlink"/>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1"/>
            <a:ext cx="3008313" cy="4691063"/>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9EFDBA19-6253-F34E-8C40-CC2D150FB925}"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153449231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6"/>
            <a:ext cx="5486400" cy="4114800"/>
          </a:xfr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2" indent="0">
              <a:buNone/>
              <a:defRPr sz="2000"/>
            </a:lvl5pPr>
            <a:lvl6pPr marL="2285978" indent="0">
              <a:buNone/>
              <a:defRPr sz="2000"/>
            </a:lvl6pPr>
            <a:lvl7pPr marL="2743173" indent="0">
              <a:buNone/>
              <a:defRPr sz="2000"/>
            </a:lvl7pPr>
            <a:lvl8pPr marL="3200368" indent="0">
              <a:buNone/>
              <a:defRPr sz="2000"/>
            </a:lvl8pPr>
            <a:lvl9pPr marL="3657563" indent="0">
              <a:buNone/>
              <a:defRPr sz="2000"/>
            </a:lvl9pPr>
          </a:lstStyle>
          <a:p>
            <a:pPr lvl="0"/>
            <a:r>
              <a:rPr lang="en-US" noProof="0" smtClean="0"/>
              <a:t>Drag picture to placeholder or click icon to add</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96" indent="0">
              <a:buNone/>
              <a:defRPr sz="1200"/>
            </a:lvl2pPr>
            <a:lvl3pPr marL="914391" indent="0">
              <a:buNone/>
              <a:defRPr sz="1000"/>
            </a:lvl3pPr>
            <a:lvl4pPr marL="1371587" indent="0">
              <a:buNone/>
              <a:defRPr sz="900"/>
            </a:lvl4pPr>
            <a:lvl5pPr marL="1828782" indent="0">
              <a:buNone/>
              <a:defRPr sz="900"/>
            </a:lvl5pPr>
            <a:lvl6pPr marL="2285978" indent="0">
              <a:buNone/>
              <a:defRPr sz="900"/>
            </a:lvl6pPr>
            <a:lvl7pPr marL="2743173" indent="0">
              <a:buNone/>
              <a:defRPr sz="900"/>
            </a:lvl7pPr>
            <a:lvl8pPr marL="3200368" indent="0">
              <a:buNone/>
              <a:defRPr sz="900"/>
            </a:lvl8pPr>
            <a:lvl9pPr marL="3657563"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90A1C37-70D0-5842-82E7-1DCDB79783F5}"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149866301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A45AE202-C4AE-0442-A23C-3867B4A40B58}"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17225629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1" y="-339725"/>
            <a:ext cx="6018213" cy="6051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328D2ADD-7333-C94C-9B81-D356D58EBD9A}"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36351871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1" y="1600200"/>
            <a:ext cx="4037013"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600200"/>
            <a:ext cx="4037012"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732214"/>
            <a:ext cx="4037012"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idx="10"/>
          </p:nvPr>
        </p:nvSpPr>
        <p:spPr>
          <a:ln/>
        </p:spPr>
        <p:txBody>
          <a:bodyPr/>
          <a:lstStyle>
            <a:lvl1pPr>
              <a:defRPr/>
            </a:lvl1pPr>
          </a:lstStyle>
          <a:p>
            <a:pPr>
              <a:defRPr/>
            </a:pPr>
            <a:fld id="{ABECB0BE-2885-D54D-95C0-A5AE989F3AA4}"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42761035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7E6752DB-DEFC-CD41-A3E0-1C7E91B10CF0}" type="slidenum">
              <a:rPr lang="en-US">
                <a:latin typeface="Times New Roman"/>
              </a:rPr>
              <a:pPr>
                <a:defRPr/>
              </a:pPr>
              <a:t>‹#›</a:t>
            </a:fld>
            <a:endParaRPr lang="en-US">
              <a:latin typeface="Times New Roman"/>
            </a:endParaRPr>
          </a:p>
        </p:txBody>
      </p:sp>
    </p:spTree>
    <p:extLst>
      <p:ext uri="{BB962C8B-B14F-4D97-AF65-F5344CB8AC3E}">
        <p14:creationId xmlns:p14="http://schemas.microsoft.com/office/powerpoint/2010/main" val="13171129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B91F9366-4B51-9D40-AB59-77283875E551}"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6759851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idx="10"/>
          </p:nvPr>
        </p:nvSpPr>
        <p:spPr>
          <a:xfrm>
            <a:off x="6858000" y="6248400"/>
            <a:ext cx="2130425" cy="473075"/>
          </a:xfrm>
        </p:spPr>
        <p:txBody>
          <a:bodyPr/>
          <a:lstStyle>
            <a:lvl1pPr>
              <a:defRPr>
                <a:ea typeface="ＭＳ Ｐゴシック" charset="-128"/>
                <a:cs typeface="ＭＳ Ｐゴシック" charset="-128"/>
              </a:defRPr>
            </a:lvl1pPr>
          </a:lstStyle>
          <a:p>
            <a:pPr>
              <a:defRPr/>
            </a:pPr>
            <a:fld id="{AA518005-5FF9-CA45-B619-0B08FEAD35EF}" type="slidenum">
              <a:rPr lang="en-US">
                <a:latin typeface="Calibri"/>
              </a:rPr>
              <a:pPr>
                <a:defRPr/>
              </a:pPr>
              <a:t>‹#›</a:t>
            </a:fld>
            <a:r>
              <a:rPr lang="en-US">
                <a:latin typeface="Calibri"/>
              </a:rPr>
              <a:t> of 12</a:t>
            </a:r>
          </a:p>
        </p:txBody>
      </p:sp>
    </p:spTree>
    <p:extLst>
      <p:ext uri="{BB962C8B-B14F-4D97-AF65-F5344CB8AC3E}">
        <p14:creationId xmlns:p14="http://schemas.microsoft.com/office/powerpoint/2010/main" val="256852311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B91808E6-16AE-C242-B318-CD1947BC324A}"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954164242"/>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27302C2A-700D-B94F-AB41-4A0E2B43721E}"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1726298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Slide Number Placeholder 3"/>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365B7102-0CB9-2C4E-AEDB-C4FD3D7C4C68}"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387347521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0FD1E82C-3C6A-8749-91E0-78607E542123}"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274618856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C40065D6-7B43-4C41-9647-3668A226AC54}"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244668849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A77AA711-EB98-E247-835E-E413C531EB79}"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82216148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B96DC02-C6BA-2D43-8CB4-F541FC1E59F5}"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7351216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F5076D0-8C9A-7240-AADE-64D0D0C9F73B}"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30554955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832F633-966E-CD47-86C7-E0533733236D}"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20652652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89631EA-4EEA-8E4A-A906-44C68D76AF17}"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55329798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7013"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600200"/>
            <a:ext cx="4037012"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732213"/>
            <a:ext cx="4037012"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idx="10"/>
          </p:nvPr>
        </p:nvSpPr>
        <p:spPr>
          <a:ln/>
        </p:spPr>
        <p:txBody>
          <a:bodyPr/>
          <a:lstStyle>
            <a:lvl1pPr>
              <a:defRPr/>
            </a:lvl1pPr>
          </a:lstStyle>
          <a:p>
            <a:pPr>
              <a:defRPr/>
            </a:pPr>
            <a:fld id="{AA8B9FB4-743C-1F4F-BB72-97161D08E9CC}"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19303668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C976D31A-165D-0A43-9413-D75356D1BE94}"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22741802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B91F9366-4B51-9D40-AB59-77283875E551}"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467859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3"/>
          <p:cNvSpPr>
            <a:spLocks noGrp="1" noChangeArrowheads="1"/>
          </p:cNvSpPr>
          <p:nvPr>
            <p:ph type="sldNum" idx="10"/>
          </p:nvPr>
        </p:nvSpPr>
        <p:spPr>
          <a:xfrm>
            <a:off x="6858000" y="6248400"/>
            <a:ext cx="2130425" cy="473075"/>
          </a:xfrm>
          <a:prstGeom prst="rect">
            <a:avLst/>
          </a:prstGeom>
        </p:spPr>
        <p:txBody>
          <a:bodyPr/>
          <a:lstStyle>
            <a:lvl1pPr>
              <a:defRPr>
                <a:ea typeface="ＭＳ Ｐゴシック" charset="-128"/>
                <a:cs typeface="ＭＳ Ｐゴシック" charset="-128"/>
              </a:defRPr>
            </a:lvl1pPr>
          </a:lstStyle>
          <a:p>
            <a:pPr>
              <a:defRPr/>
            </a:pPr>
            <a:fld id="{D7740E11-9CFB-B54D-84A8-E9F7C80E41CB}" type="slidenum">
              <a:rPr lang="en-US">
                <a:solidFill>
                  <a:srgbClr val="37305A"/>
                </a:solidFill>
              </a:rPr>
              <a:pPr>
                <a:defRPr/>
              </a:pPr>
              <a:t>‹#›</a:t>
            </a:fld>
            <a:r>
              <a:rPr lang="en-US">
                <a:solidFill>
                  <a:srgbClr val="37305A"/>
                </a:solidFill>
              </a:rPr>
              <a:t> of 12</a:t>
            </a:r>
          </a:p>
        </p:txBody>
      </p:sp>
    </p:spTree>
    <p:extLst>
      <p:ext uri="{BB962C8B-B14F-4D97-AF65-F5344CB8AC3E}">
        <p14:creationId xmlns:p14="http://schemas.microsoft.com/office/powerpoint/2010/main" val="650180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idx="10"/>
          </p:nvPr>
        </p:nvSpPr>
        <p:spPr>
          <a:xfrm>
            <a:off x="6858000" y="6248400"/>
            <a:ext cx="2130425" cy="473075"/>
          </a:xfrm>
        </p:spPr>
        <p:txBody>
          <a:bodyPr/>
          <a:lstStyle>
            <a:lvl1pPr>
              <a:defRPr>
                <a:ea typeface="ＭＳ Ｐゴシック" charset="-128"/>
                <a:cs typeface="ＭＳ Ｐゴシック" charset="-128"/>
              </a:defRPr>
            </a:lvl1pPr>
          </a:lstStyle>
          <a:p>
            <a:pPr>
              <a:defRPr/>
            </a:pPr>
            <a:fld id="{AA518005-5FF9-CA45-B619-0B08FEAD35EF}" type="slidenum">
              <a:rPr lang="en-US">
                <a:latin typeface="Calibri"/>
              </a:rPr>
              <a:pPr>
                <a:defRPr/>
              </a:pPr>
              <a:t>‹#›</a:t>
            </a:fld>
            <a:r>
              <a:rPr lang="en-US">
                <a:latin typeface="Calibri"/>
              </a:rPr>
              <a:t> of 12</a:t>
            </a:r>
          </a:p>
        </p:txBody>
      </p:sp>
    </p:spTree>
    <p:extLst>
      <p:ext uri="{BB962C8B-B14F-4D97-AF65-F5344CB8AC3E}">
        <p14:creationId xmlns:p14="http://schemas.microsoft.com/office/powerpoint/2010/main" val="358289766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B91808E6-16AE-C242-B318-CD1947BC324A}"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377543465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27302C2A-700D-B94F-AB41-4A0E2B43721E}"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0856947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pPr>
              <a:defRPr/>
            </a:pPr>
            <a:fld id="{0FD1E82C-3C6A-8749-91E0-78607E542123}"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169419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C40065D6-7B43-4C41-9647-3668A226AC54}"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319973268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pPr>
              <a:defRPr/>
            </a:pPr>
            <a:fld id="{A77AA711-EB98-E247-835E-E413C531EB79}"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377662873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B96DC02-C6BA-2D43-8CB4-F541FC1E59F5}"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9547225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pPr>
              <a:defRPr/>
            </a:pPr>
            <a:fld id="{7F5076D0-8C9A-7240-AADE-64D0D0C9F73B}"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02828946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832F633-966E-CD47-86C7-E0533733236D}"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285845790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189631EA-4EEA-8E4A-A906-44C68D76AF17}"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41326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44494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7013"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600200"/>
            <a:ext cx="4037012"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732213"/>
            <a:ext cx="4037012"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idx="10"/>
          </p:nvPr>
        </p:nvSpPr>
        <p:spPr>
          <a:ln/>
        </p:spPr>
        <p:txBody>
          <a:bodyPr/>
          <a:lstStyle>
            <a:lvl1pPr>
              <a:defRPr/>
            </a:lvl1pPr>
          </a:lstStyle>
          <a:p>
            <a:pPr>
              <a:defRPr/>
            </a:pPr>
            <a:fld id="{AA8B9FB4-743C-1F4F-BB72-97161D08E9CC}"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33994904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pPr>
              <a:defRPr/>
            </a:pPr>
            <a:fld id="{C976D31A-165D-0A43-9413-D75356D1BE94}" type="slidenum">
              <a:rPr lang="en-US">
                <a:latin typeface="Calibri"/>
              </a:rPr>
              <a:pPr>
                <a:defRPr/>
              </a:pPr>
              <a:t>‹#›</a:t>
            </a:fld>
            <a:endParaRPr lang="en-US">
              <a:latin typeface="Calibri"/>
            </a:endParaRPr>
          </a:p>
        </p:txBody>
      </p:sp>
    </p:spTree>
    <p:extLst>
      <p:ext uri="{BB962C8B-B14F-4D97-AF65-F5344CB8AC3E}">
        <p14:creationId xmlns:p14="http://schemas.microsoft.com/office/powerpoint/2010/main" val="151828446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CA742B-E47F-6644-94AA-B2666C96ABC9}"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347928061"/>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D94172D-75B7-A04C-9BD4-BE3498D2E1CA}"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08274612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494674-EC29-EA48-913C-C46E6371DBBD}"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34384261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A545B31-FA1C-044C-BEC2-311736BB553A}"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4867151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68F21EC-B369-C149-BC0E-876AE663446C}"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5245892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A685104-CDCF-7A42-A45F-842B9FB43D10}"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79075462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9AF9A5-A714-2A46-8436-206627DAB0B4}"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3603160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8496E9D-7B44-2F43-B0F9-88349A062A3B}"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42480378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noChangeArrowheads="1"/>
          </p:cNvSpPr>
          <p:nvPr>
            <p:ph type="sldNum" idx="10"/>
          </p:nvPr>
        </p:nvSpPr>
        <p:spPr>
          <a:xfrm>
            <a:off x="3124200" y="6229350"/>
            <a:ext cx="2130425" cy="473075"/>
          </a:xfrm>
          <a:prstGeom prst="rect">
            <a:avLst/>
          </a:prstGeom>
        </p:spPr>
        <p:txBody>
          <a:bodyPr/>
          <a:lstStyle>
            <a:lvl1pPr>
              <a:defRPr/>
            </a:lvl1pPr>
          </a:lstStyle>
          <a:p>
            <a:pPr>
              <a:defRPr/>
            </a:pPr>
            <a:fld id="{58E93E3D-F40E-5E49-AE61-FB4A0F70F1C0}" type="slidenum">
              <a:rPr lang="en-US">
                <a:solidFill>
                  <a:srgbClr val="37305A"/>
                </a:solidFill>
              </a:rPr>
              <a:pPr>
                <a:defRPr/>
              </a:pPr>
              <a:t>‹#›</a:t>
            </a:fld>
            <a:endParaRPr lang="en-US">
              <a:solidFill>
                <a:srgbClr val="37305A"/>
              </a:solidFill>
            </a:endParaRPr>
          </a:p>
        </p:txBody>
      </p:sp>
    </p:spTree>
    <p:extLst>
      <p:ext uri="{BB962C8B-B14F-4D97-AF65-F5344CB8AC3E}">
        <p14:creationId xmlns:p14="http://schemas.microsoft.com/office/powerpoint/2010/main" val="237547186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090CED-4EF2-C94E-9189-70DE44F9479B}"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90589574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E51E0B-D423-E343-BBEE-F37A533E379F}"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107191896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C14C0E-9586-A643-BBB4-F021E10C3609}" type="datetime1">
              <a:rPr lang="en-US" smtClean="0">
                <a:solidFill>
                  <a:prstClr val="black">
                    <a:tint val="75000"/>
                  </a:prstClr>
                </a:solidFill>
                <a:latin typeface="Calibri"/>
              </a:rPr>
              <a:pPr/>
              <a:t>8/25/15</a:t>
            </a:fld>
            <a:endParaRPr lang="en-US">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2830F63C-B4E6-6041-B84D-EFD5916BABAF}" type="slidenum">
              <a:rPr lang="en-US" smtClean="0">
                <a:solidFill>
                  <a:prstClr val="black">
                    <a:tint val="75000"/>
                  </a:prstClr>
                </a:solidFill>
                <a:latin typeface="Calibri"/>
              </a:rPr>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719466400"/>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rgbClr val="191966"/>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fld id="{3F88896C-C53D-B14E-8E22-CD67A72AEB02}" type="slidenum">
              <a:rPr lang="en-US"/>
              <a:pPr/>
              <a:t>‹#›</a:t>
            </a:fld>
            <a:endParaRPr lang="en-US"/>
          </a:p>
        </p:txBody>
      </p:sp>
    </p:spTree>
    <p:extLst>
      <p:ext uri="{BB962C8B-B14F-4D97-AF65-F5344CB8AC3E}">
        <p14:creationId xmlns:p14="http://schemas.microsoft.com/office/powerpoint/2010/main" val="2818560628"/>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5"/>
          <p:cNvSpPr>
            <a:spLocks noGrp="1" noChangeArrowheads="1"/>
          </p:cNvSpPr>
          <p:nvPr>
            <p:ph type="sldNum" idx="10"/>
          </p:nvPr>
        </p:nvSpPr>
        <p:spPr>
          <a:xfrm>
            <a:off x="6858000" y="6248400"/>
            <a:ext cx="2130425" cy="473075"/>
          </a:xfrm>
        </p:spPr>
        <p:txBody>
          <a:bodyPr/>
          <a:lstStyle>
            <a:lvl1pPr>
              <a:defRPr>
                <a:ea typeface="ＭＳ Ｐゴシック" charset="-128"/>
                <a:cs typeface="ＭＳ Ｐゴシック" charset="-128"/>
              </a:defRPr>
            </a:lvl1pPr>
          </a:lstStyle>
          <a:p>
            <a:pPr>
              <a:defRPr/>
            </a:pPr>
            <a:fld id="{9FF2ADDE-AAE7-5441-A5BC-A03CE1DE3ED1}" type="slidenum">
              <a:rPr lang="en-US"/>
              <a:pPr>
                <a:defRPr/>
              </a:pPr>
              <a:t>‹#›</a:t>
            </a:fld>
            <a:r>
              <a:rPr lang="en-US"/>
              <a:t> of 12</a:t>
            </a:r>
          </a:p>
        </p:txBody>
      </p:sp>
    </p:spTree>
    <p:extLst>
      <p:ext uri="{BB962C8B-B14F-4D97-AF65-F5344CB8AC3E}">
        <p14:creationId xmlns:p14="http://schemas.microsoft.com/office/powerpoint/2010/main" val="102702526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fld id="{101CDA00-A254-894B-A6FF-BF2162400148}" type="slidenum">
              <a:rPr lang="en-US"/>
              <a:pPr/>
              <a:t>‹#›</a:t>
            </a:fld>
            <a:endParaRPr lang="en-US"/>
          </a:p>
        </p:txBody>
      </p:sp>
    </p:spTree>
    <p:extLst>
      <p:ext uri="{BB962C8B-B14F-4D97-AF65-F5344CB8AC3E}">
        <p14:creationId xmlns:p14="http://schemas.microsoft.com/office/powerpoint/2010/main" val="16121065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fld id="{C926A6DE-8F2E-484A-A03F-485A1F4CB37D}" type="slidenum">
              <a:rPr lang="en-US"/>
              <a:pPr/>
              <a:t>‹#›</a:t>
            </a:fld>
            <a:endParaRPr lang="en-US"/>
          </a:p>
        </p:txBody>
      </p:sp>
    </p:spTree>
    <p:extLst>
      <p:ext uri="{BB962C8B-B14F-4D97-AF65-F5344CB8AC3E}">
        <p14:creationId xmlns:p14="http://schemas.microsoft.com/office/powerpoint/2010/main" val="163853777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5"/>
          <p:cNvSpPr>
            <a:spLocks noGrp="1" noChangeArrowheads="1"/>
          </p:cNvSpPr>
          <p:nvPr>
            <p:ph type="sldNum" idx="10"/>
          </p:nvPr>
        </p:nvSpPr>
        <p:spPr>
          <a:ln/>
        </p:spPr>
        <p:txBody>
          <a:bodyPr/>
          <a:lstStyle>
            <a:lvl1pPr>
              <a:defRPr/>
            </a:lvl1pPr>
          </a:lstStyle>
          <a:p>
            <a:fld id="{A6347936-43A7-D042-8972-137035324B8E}" type="slidenum">
              <a:rPr lang="en-US"/>
              <a:pPr/>
              <a:t>‹#›</a:t>
            </a:fld>
            <a:endParaRPr lang="en-US"/>
          </a:p>
        </p:txBody>
      </p:sp>
    </p:spTree>
    <p:extLst>
      <p:ext uri="{BB962C8B-B14F-4D97-AF65-F5344CB8AC3E}">
        <p14:creationId xmlns:p14="http://schemas.microsoft.com/office/powerpoint/2010/main" val="17624885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fld id="{65E768BE-A2D3-094D-9009-370FEE3D80B7}" type="slidenum">
              <a:rPr lang="en-US"/>
              <a:pPr/>
              <a:t>‹#›</a:t>
            </a:fld>
            <a:endParaRPr lang="en-US"/>
          </a:p>
        </p:txBody>
      </p:sp>
    </p:spTree>
    <p:extLst>
      <p:ext uri="{BB962C8B-B14F-4D97-AF65-F5344CB8AC3E}">
        <p14:creationId xmlns:p14="http://schemas.microsoft.com/office/powerpoint/2010/main" val="99158635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sldNum" idx="10"/>
          </p:nvPr>
        </p:nvSpPr>
        <p:spPr>
          <a:ln/>
        </p:spPr>
        <p:txBody>
          <a:bodyPr/>
          <a:lstStyle>
            <a:lvl1pPr>
              <a:defRPr/>
            </a:lvl1pPr>
          </a:lstStyle>
          <a:p>
            <a:fld id="{8EF4744B-90C2-5C4B-A7CE-5A7B0B3999F2}" type="slidenum">
              <a:rPr lang="en-US"/>
              <a:pPr/>
              <a:t>‹#›</a:t>
            </a:fld>
            <a:endParaRPr lang="en-US"/>
          </a:p>
        </p:txBody>
      </p:sp>
    </p:spTree>
    <p:extLst>
      <p:ext uri="{BB962C8B-B14F-4D97-AF65-F5344CB8AC3E}">
        <p14:creationId xmlns:p14="http://schemas.microsoft.com/office/powerpoint/2010/main" val="39082540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2770" name="Rectangle 2"/>
          <p:cNvSpPr>
            <a:spLocks noGrp="1" noChangeArrowheads="1"/>
          </p:cNvSpPr>
          <p:nvPr>
            <p:ph type="ctrTitle"/>
          </p:nvPr>
        </p:nvSpPr>
        <p:spPr bwMode="auto">
          <a:xfrm>
            <a:off x="0" y="2286006"/>
            <a:ext cx="9144000" cy="1470025"/>
          </a:xfrm>
          <a:effectLst/>
        </p:spPr>
        <p:txBody>
          <a:bodyPr/>
          <a:lstStyle>
            <a:lvl1pPr algn="ctr">
              <a:defRPr sz="4800">
                <a:solidFill>
                  <a:srgbClr val="336699"/>
                </a:solidFill>
              </a:defRPr>
            </a:lvl1pPr>
          </a:lstStyle>
          <a:p>
            <a:r>
              <a:rPr lang="en-US" smtClean="0"/>
              <a:t>Click to edit Master title style</a:t>
            </a:r>
            <a:endParaRPr lang="en-US"/>
          </a:p>
        </p:txBody>
      </p:sp>
      <p:sp>
        <p:nvSpPr>
          <p:cNvPr id="32771" name="Rectangle 3"/>
          <p:cNvSpPr>
            <a:spLocks noGrp="1" noChangeArrowheads="1"/>
          </p:cNvSpPr>
          <p:nvPr>
            <p:ph type="subTitle" idx="1"/>
          </p:nvPr>
        </p:nvSpPr>
        <p:spPr bwMode="gray">
          <a:xfrm>
            <a:off x="0" y="3886202"/>
            <a:ext cx="9144000" cy="1814512"/>
          </a:xfrm>
        </p:spPr>
        <p:txBody>
          <a:bodyPr/>
          <a:lstStyle>
            <a:lvl1pPr marL="0" indent="0" algn="ctr">
              <a:lnSpc>
                <a:spcPct val="85000"/>
              </a:lnSpc>
              <a:spcBef>
                <a:spcPct val="0"/>
              </a:spcBef>
              <a:spcAft>
                <a:spcPct val="0"/>
              </a:spcAft>
              <a:buFont typeface="Wingdings" pitchFamily="2" charset="2"/>
              <a:buNone/>
              <a:defRPr sz="2800">
                <a:solidFill>
                  <a:srgbClr val="5F5F5F"/>
                </a:solidFill>
                <a:latin typeface="+mn-lt"/>
              </a:defRPr>
            </a:lvl1pPr>
          </a:lstStyle>
          <a:p>
            <a:r>
              <a:rPr lang="en-US" dirty="0" smtClean="0"/>
              <a:t>Click to edit Master subtitle style</a:t>
            </a:r>
            <a:endParaRPr lang="en-US" dirty="0"/>
          </a:p>
        </p:txBody>
      </p:sp>
    </p:spTree>
    <p:extLst>
      <p:ext uri="{BB962C8B-B14F-4D97-AF65-F5344CB8AC3E}">
        <p14:creationId xmlns:p14="http://schemas.microsoft.com/office/powerpoint/2010/main" val="3887753086"/>
      </p:ext>
    </p:extLst>
  </p:cSld>
  <p:clrMapOvr>
    <a:masterClrMapping/>
  </p:clrMapOvr>
  <p:timing>
    <p:tnLst>
      <p:par>
        <p:cTn xmlns:p14="http://schemas.microsoft.com/office/powerpoint/2010/mai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fld id="{95FF8BF8-C906-ED47-A963-7FDC365CA4E4}" type="slidenum">
              <a:rPr lang="en-US"/>
              <a:pPr/>
              <a:t>‹#›</a:t>
            </a:fld>
            <a:endParaRPr lang="en-US"/>
          </a:p>
        </p:txBody>
      </p:sp>
    </p:spTree>
    <p:extLst>
      <p:ext uri="{BB962C8B-B14F-4D97-AF65-F5344CB8AC3E}">
        <p14:creationId xmlns:p14="http://schemas.microsoft.com/office/powerpoint/2010/main" val="198488770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5"/>
          <p:cNvSpPr>
            <a:spLocks noGrp="1" noChangeArrowheads="1"/>
          </p:cNvSpPr>
          <p:nvPr>
            <p:ph type="sldNum" idx="10"/>
          </p:nvPr>
        </p:nvSpPr>
        <p:spPr>
          <a:ln/>
        </p:spPr>
        <p:txBody>
          <a:bodyPr/>
          <a:lstStyle>
            <a:lvl1pPr>
              <a:defRPr/>
            </a:lvl1pPr>
          </a:lstStyle>
          <a:p>
            <a:fld id="{8B15DED3-3D16-6941-A70A-209D02F9A90E}" type="slidenum">
              <a:rPr lang="en-US"/>
              <a:pPr/>
              <a:t>‹#›</a:t>
            </a:fld>
            <a:endParaRPr lang="en-US"/>
          </a:p>
        </p:txBody>
      </p:sp>
    </p:spTree>
    <p:extLst>
      <p:ext uri="{BB962C8B-B14F-4D97-AF65-F5344CB8AC3E}">
        <p14:creationId xmlns:p14="http://schemas.microsoft.com/office/powerpoint/2010/main" val="134510567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fld id="{37C1E3D4-C61C-AC41-9530-F095C315AF61}" type="slidenum">
              <a:rPr lang="en-US"/>
              <a:pPr/>
              <a:t>‹#›</a:t>
            </a:fld>
            <a:endParaRPr lang="en-US"/>
          </a:p>
        </p:txBody>
      </p:sp>
    </p:spTree>
    <p:extLst>
      <p:ext uri="{BB962C8B-B14F-4D97-AF65-F5344CB8AC3E}">
        <p14:creationId xmlns:p14="http://schemas.microsoft.com/office/powerpoint/2010/main" val="299426391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813" y="-339725"/>
            <a:ext cx="2055812" cy="6051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339725"/>
            <a:ext cx="6018213" cy="6051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5"/>
          <p:cNvSpPr>
            <a:spLocks noGrp="1" noChangeArrowheads="1"/>
          </p:cNvSpPr>
          <p:nvPr>
            <p:ph type="sldNum" idx="10"/>
          </p:nvPr>
        </p:nvSpPr>
        <p:spPr>
          <a:ln/>
        </p:spPr>
        <p:txBody>
          <a:bodyPr/>
          <a:lstStyle>
            <a:lvl1pPr>
              <a:defRPr/>
            </a:lvl1pPr>
          </a:lstStyle>
          <a:p>
            <a:fld id="{FA9B9625-3C54-9A4B-9B11-C7DF105F8617}" type="slidenum">
              <a:rPr lang="en-US"/>
              <a:pPr/>
              <a:t>‹#›</a:t>
            </a:fld>
            <a:endParaRPr lang="en-US"/>
          </a:p>
        </p:txBody>
      </p:sp>
    </p:spTree>
    <p:extLst>
      <p:ext uri="{BB962C8B-B14F-4D97-AF65-F5344CB8AC3E}">
        <p14:creationId xmlns:p14="http://schemas.microsoft.com/office/powerpoint/2010/main" val="2187571985"/>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7013" cy="41116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6613" y="1600200"/>
            <a:ext cx="4037012" cy="19796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6613" y="3732213"/>
            <a:ext cx="4037012" cy="19796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5"/>
          <p:cNvSpPr>
            <a:spLocks noGrp="1" noChangeArrowheads="1"/>
          </p:cNvSpPr>
          <p:nvPr>
            <p:ph type="sldNum" idx="10"/>
          </p:nvPr>
        </p:nvSpPr>
        <p:spPr>
          <a:ln/>
        </p:spPr>
        <p:txBody>
          <a:bodyPr/>
          <a:lstStyle>
            <a:lvl1pPr>
              <a:defRPr/>
            </a:lvl1pPr>
          </a:lstStyle>
          <a:p>
            <a:fld id="{A2585249-0BA5-F344-B543-996E96BFA121}" type="slidenum">
              <a:rPr lang="en-US"/>
              <a:pPr/>
              <a:t>‹#›</a:t>
            </a:fld>
            <a:endParaRPr lang="en-US"/>
          </a:p>
        </p:txBody>
      </p:sp>
    </p:spTree>
    <p:extLst>
      <p:ext uri="{BB962C8B-B14F-4D97-AF65-F5344CB8AC3E}">
        <p14:creationId xmlns:p14="http://schemas.microsoft.com/office/powerpoint/2010/main" val="7571292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39725"/>
            <a:ext cx="8226425" cy="1554163"/>
          </a:xfrm>
        </p:spPr>
        <p:txBody>
          <a:bodyPr/>
          <a:lstStyle/>
          <a:p>
            <a:r>
              <a:rPr lang="en-US" smtClean="0"/>
              <a:t>Click to edit Master title style</a:t>
            </a:r>
            <a:endParaRPr lang="en-US"/>
          </a:p>
        </p:txBody>
      </p:sp>
      <p:sp>
        <p:nvSpPr>
          <p:cNvPr id="3" name="Rectangle 5"/>
          <p:cNvSpPr>
            <a:spLocks noGrp="1" noChangeArrowheads="1"/>
          </p:cNvSpPr>
          <p:nvPr>
            <p:ph type="sldNum" idx="10"/>
          </p:nvPr>
        </p:nvSpPr>
        <p:spPr>
          <a:ln/>
        </p:spPr>
        <p:txBody>
          <a:bodyPr/>
          <a:lstStyle>
            <a:lvl1pPr>
              <a:defRPr/>
            </a:lvl1pPr>
          </a:lstStyle>
          <a:p>
            <a:fld id="{5982E6F3-CFE1-6342-B9A8-FDC796180451}" type="slidenum">
              <a:rPr lang="en-US"/>
              <a:pPr/>
              <a:t>‹#›</a:t>
            </a:fld>
            <a:endParaRPr lang="en-US"/>
          </a:p>
        </p:txBody>
      </p:sp>
    </p:spTree>
    <p:extLst>
      <p:ext uri="{BB962C8B-B14F-4D97-AF65-F5344CB8AC3E}">
        <p14:creationId xmlns:p14="http://schemas.microsoft.com/office/powerpoint/2010/main" val="239355535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lvl1pPr>
              <a:defRPr>
                <a:solidFill>
                  <a:srgbClr val="191966"/>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196" indent="0" algn="ctr">
              <a:buNone/>
              <a:defRPr/>
            </a:lvl2pPr>
            <a:lvl3pPr marL="914391" indent="0" algn="ctr">
              <a:buNone/>
              <a:defRPr/>
            </a:lvl3pPr>
            <a:lvl4pPr marL="1371587" indent="0" algn="ctr">
              <a:buNone/>
              <a:defRPr/>
            </a:lvl4pPr>
            <a:lvl5pPr marL="1828782" indent="0" algn="ctr">
              <a:buNone/>
              <a:defRPr/>
            </a:lvl5pPr>
            <a:lvl6pPr marL="2285978" indent="0" algn="ctr">
              <a:buNone/>
              <a:defRPr/>
            </a:lvl6pPr>
            <a:lvl7pPr marL="2743173" indent="0" algn="ctr">
              <a:buNone/>
              <a:defRPr/>
            </a:lvl7pPr>
            <a:lvl8pPr marL="3200368" indent="0" algn="ctr">
              <a:buNone/>
              <a:defRPr/>
            </a:lvl8pPr>
            <a:lvl9pPr marL="3657563" indent="0" algn="ctr">
              <a:buNone/>
              <a:defRPr/>
            </a:lvl9pPr>
          </a:lstStyle>
          <a:p>
            <a:r>
              <a:rPr lang="en-US" smtClean="0"/>
              <a:t>Click to edit Master subtitle style</a:t>
            </a:r>
            <a:endParaRPr lang="en-US"/>
          </a:p>
        </p:txBody>
      </p:sp>
      <p:sp>
        <p:nvSpPr>
          <p:cNvPr id="4" name="Rectangle 5"/>
          <p:cNvSpPr>
            <a:spLocks noGrp="1" noChangeArrowheads="1"/>
          </p:cNvSpPr>
          <p:nvPr>
            <p:ph type="sldNum" idx="10"/>
          </p:nvPr>
        </p:nvSpPr>
        <p:spPr>
          <a:ln/>
        </p:spPr>
        <p:txBody>
          <a:bodyPr/>
          <a:lstStyle>
            <a:lvl1pPr>
              <a:defRPr/>
            </a:lvl1pPr>
          </a:lstStyle>
          <a:p>
            <a:pPr>
              <a:defRPr/>
            </a:pPr>
            <a:fld id="{3DABE530-3E2A-7240-84D3-6888A7CE5524}" type="slidenum">
              <a:rPr lang="en-US"/>
              <a:pPr>
                <a:defRPr/>
              </a:pPr>
              <a:t>‹#›</a:t>
            </a:fld>
            <a:endParaRPr lang="en-US"/>
          </a:p>
        </p:txBody>
      </p:sp>
    </p:spTree>
    <p:extLst>
      <p:ext uri="{BB962C8B-B14F-4D97-AF65-F5344CB8AC3E}">
        <p14:creationId xmlns:p14="http://schemas.microsoft.com/office/powerpoint/2010/main" val="34357911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Rectangle 5"/>
          <p:cNvSpPr>
            <a:spLocks noGrp="1" noChangeArrowheads="1"/>
          </p:cNvSpPr>
          <p:nvPr>
            <p:ph type="sldNum" idx="10"/>
          </p:nvPr>
        </p:nvSpPr>
        <p:spPr>
          <a:xfrm>
            <a:off x="6858000" y="6248400"/>
            <a:ext cx="2130425" cy="473075"/>
          </a:xfrm>
        </p:spPr>
        <p:txBody>
          <a:bodyPr/>
          <a:lstStyle>
            <a:lvl1pPr>
              <a:buFont typeface="Times New Roman" charset="0"/>
              <a:buNone/>
              <a:defRPr>
                <a:latin typeface="Arial" charset="0"/>
                <a:ea typeface="ＭＳ Ｐゴシック" charset="-128"/>
                <a:cs typeface="ＭＳ Ｐゴシック" charset="-128"/>
              </a:defRPr>
            </a:lvl1pPr>
          </a:lstStyle>
          <a:p>
            <a:pPr>
              <a:defRPr/>
            </a:pPr>
            <a:fld id="{7C24571C-B371-CC4A-8428-B01298E573C2}" type="slidenum">
              <a:rPr lang="en-US"/>
              <a:pPr>
                <a:defRPr/>
              </a:pPr>
              <a:t>‹#›</a:t>
            </a:fld>
            <a:r>
              <a:rPr lang="en-US"/>
              <a:t> of 12</a:t>
            </a:r>
          </a:p>
        </p:txBody>
      </p:sp>
    </p:spTree>
    <p:extLst>
      <p:ext uri="{BB962C8B-B14F-4D97-AF65-F5344CB8AC3E}">
        <p14:creationId xmlns:p14="http://schemas.microsoft.com/office/powerpoint/2010/main" val="380004112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lvl1pPr>
            <a:lvl2pPr marL="457196" indent="0">
              <a:buNone/>
              <a:defRPr sz="1800"/>
            </a:lvl2pPr>
            <a:lvl3pPr marL="914391" indent="0">
              <a:buNone/>
              <a:defRPr sz="1600"/>
            </a:lvl3pPr>
            <a:lvl4pPr marL="1371587" indent="0">
              <a:buNone/>
              <a:defRPr sz="1400"/>
            </a:lvl4pPr>
            <a:lvl5pPr marL="1828782" indent="0">
              <a:buNone/>
              <a:defRPr sz="1400"/>
            </a:lvl5pPr>
            <a:lvl6pPr marL="2285978" indent="0">
              <a:buNone/>
              <a:defRPr sz="1400"/>
            </a:lvl6pPr>
            <a:lvl7pPr marL="2743173" indent="0">
              <a:buNone/>
              <a:defRPr sz="1400"/>
            </a:lvl7pPr>
            <a:lvl8pPr marL="3200368" indent="0">
              <a:buNone/>
              <a:defRPr sz="1400"/>
            </a:lvl8pPr>
            <a:lvl9pPr marL="3657563" indent="0">
              <a:buNone/>
              <a:defRPr sz="1400"/>
            </a:lvl9pPr>
          </a:lstStyle>
          <a:p>
            <a:pPr lvl="0"/>
            <a:r>
              <a:rPr lang="en-US" smtClean="0"/>
              <a:t>Click to edit Master text styles</a:t>
            </a:r>
          </a:p>
        </p:txBody>
      </p:sp>
      <p:sp>
        <p:nvSpPr>
          <p:cNvPr id="4" name="Rectangle 5"/>
          <p:cNvSpPr>
            <a:spLocks noGrp="1" noChangeArrowheads="1"/>
          </p:cNvSpPr>
          <p:nvPr>
            <p:ph type="sldNum" idx="10"/>
          </p:nvPr>
        </p:nvSpPr>
        <p:spPr>
          <a:ln/>
        </p:spPr>
        <p:txBody>
          <a:bodyPr/>
          <a:lstStyle>
            <a:lvl1pPr>
              <a:defRPr/>
            </a:lvl1pPr>
          </a:lstStyle>
          <a:p>
            <a:pPr>
              <a:defRPr/>
            </a:pPr>
            <a:fld id="{C3FA231B-5FB3-5A40-BE9D-42A9501D0B21}" type="slidenum">
              <a:rPr lang="en-US"/>
              <a:pPr>
                <a:defRPr/>
              </a:pPr>
              <a:t>‹#›</a:t>
            </a:fld>
            <a:endParaRPr lang="en-US"/>
          </a:p>
        </p:txBody>
      </p:sp>
    </p:spTree>
    <p:extLst>
      <p:ext uri="{BB962C8B-B14F-4D97-AF65-F5344CB8AC3E}">
        <p14:creationId xmlns:p14="http://schemas.microsoft.com/office/powerpoint/2010/main" val="2814548111"/>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1" y="1600200"/>
            <a:ext cx="4037013"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6613" y="1600200"/>
            <a:ext cx="4037012" cy="41116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5"/>
          <p:cNvSpPr>
            <a:spLocks noGrp="1" noChangeArrowheads="1"/>
          </p:cNvSpPr>
          <p:nvPr>
            <p:ph type="sldNum" idx="10"/>
          </p:nvPr>
        </p:nvSpPr>
        <p:spPr>
          <a:ln/>
        </p:spPr>
        <p:txBody>
          <a:bodyPr/>
          <a:lstStyle>
            <a:lvl1pPr>
              <a:defRPr/>
            </a:lvl1pPr>
          </a:lstStyle>
          <a:p>
            <a:pPr>
              <a:defRPr/>
            </a:pPr>
            <a:fld id="{C48521AB-964B-6343-9853-22B16767F21B}" type="slidenum">
              <a:rPr lang="en-US"/>
              <a:pPr>
                <a:defRPr/>
              </a:pPr>
              <a:t>‹#›</a:t>
            </a:fld>
            <a:endParaRPr lang="en-US"/>
          </a:p>
        </p:txBody>
      </p:sp>
    </p:spTree>
    <p:extLst>
      <p:ext uri="{BB962C8B-B14F-4D97-AF65-F5344CB8AC3E}">
        <p14:creationId xmlns:p14="http://schemas.microsoft.com/office/powerpoint/2010/main" val="238389669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theme" Target="../theme/theme1.xml"/><Relationship Id="rId2" Type="http://schemas.openxmlformats.org/officeDocument/2006/relationships/image" Target="../media/image1.jpeg"/></Relationships>
</file>

<file path=ppt/slideMasters/_rels/slideMaster10.xml.rels><?xml version="1.0" encoding="UTF-8" standalone="yes"?>
<Relationships xmlns="http://schemas.openxmlformats.org/package/2006/relationships"><Relationship Id="rId11" Type="http://schemas.openxmlformats.org/officeDocument/2006/relationships/slideLayout" Target="../slideLayouts/slideLayout43.xml"/><Relationship Id="rId12" Type="http://schemas.openxmlformats.org/officeDocument/2006/relationships/slideLayout" Target="../slideLayouts/slideLayout44.xml"/><Relationship Id="rId13" Type="http://schemas.openxmlformats.org/officeDocument/2006/relationships/slideLayout" Target="../slideLayouts/slideLayout45.xml"/><Relationship Id="rId14" Type="http://schemas.openxmlformats.org/officeDocument/2006/relationships/theme" Target="../theme/theme10.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 Id="rId9" Type="http://schemas.openxmlformats.org/officeDocument/2006/relationships/slideLayout" Target="../slideLayouts/slideLayout41.xml"/><Relationship Id="rId10" Type="http://schemas.openxmlformats.org/officeDocument/2006/relationships/slideLayout" Target="../slideLayouts/slideLayout42.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56.xml"/><Relationship Id="rId12" Type="http://schemas.openxmlformats.org/officeDocument/2006/relationships/slideLayout" Target="../slideLayouts/slideLayout57.xml"/><Relationship Id="rId13" Type="http://schemas.openxmlformats.org/officeDocument/2006/relationships/slideLayout" Target="../slideLayouts/slideLayout58.xml"/><Relationship Id="rId14" Type="http://schemas.openxmlformats.org/officeDocument/2006/relationships/theme" Target="../theme/theme11.xml"/><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slideLayout" Target="../slideLayouts/slideLayout51.xml"/><Relationship Id="rId7" Type="http://schemas.openxmlformats.org/officeDocument/2006/relationships/slideLayout" Target="../slideLayouts/slideLayout52.xml"/><Relationship Id="rId8" Type="http://schemas.openxmlformats.org/officeDocument/2006/relationships/slideLayout" Target="../slideLayouts/slideLayout53.xml"/><Relationship Id="rId9" Type="http://schemas.openxmlformats.org/officeDocument/2006/relationships/slideLayout" Target="../slideLayouts/slideLayout54.xml"/><Relationship Id="rId10" Type="http://schemas.openxmlformats.org/officeDocument/2006/relationships/slideLayout" Target="../slideLayouts/slideLayout55.xml"/></Relationships>
</file>

<file path=ppt/slideMasters/_rels/slideMaster12.xml.rels><?xml version="1.0" encoding="UTF-8" standalone="yes"?>
<Relationships xmlns="http://schemas.openxmlformats.org/package/2006/relationships"><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theme" Target="../theme/theme12.xml"/><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82.xml"/><Relationship Id="rId12" Type="http://schemas.openxmlformats.org/officeDocument/2006/relationships/theme" Target="../theme/theme13.xml"/><Relationship Id="rId1" Type="http://schemas.openxmlformats.org/officeDocument/2006/relationships/slideLayout" Target="../slideLayouts/slideLayout72.xml"/><Relationship Id="rId2" Type="http://schemas.openxmlformats.org/officeDocument/2006/relationships/slideLayout" Target="../slideLayouts/slideLayout73.xml"/><Relationship Id="rId3" Type="http://schemas.openxmlformats.org/officeDocument/2006/relationships/slideLayout" Target="../slideLayouts/slideLayout74.xml"/><Relationship Id="rId4" Type="http://schemas.openxmlformats.org/officeDocument/2006/relationships/slideLayout" Target="../slideLayouts/slideLayout75.xml"/><Relationship Id="rId5" Type="http://schemas.openxmlformats.org/officeDocument/2006/relationships/slideLayout" Target="../slideLayouts/slideLayout76.xml"/><Relationship Id="rId6" Type="http://schemas.openxmlformats.org/officeDocument/2006/relationships/slideLayout" Target="../slideLayouts/slideLayout77.xml"/><Relationship Id="rId7" Type="http://schemas.openxmlformats.org/officeDocument/2006/relationships/slideLayout" Target="../slideLayouts/slideLayout78.xml"/><Relationship Id="rId8" Type="http://schemas.openxmlformats.org/officeDocument/2006/relationships/slideLayout" Target="../slideLayouts/slideLayout79.xml"/><Relationship Id="rId9" Type="http://schemas.openxmlformats.org/officeDocument/2006/relationships/slideLayout" Target="../slideLayouts/slideLayout80.xml"/><Relationship Id="rId10" Type="http://schemas.openxmlformats.org/officeDocument/2006/relationships/slideLayout" Target="../slideLayouts/slideLayout81.xml"/></Relationships>
</file>

<file path=ppt/slideMasters/_rels/slideMaster14.xml.rels><?xml version="1.0" encoding="UTF-8" standalone="yes"?>
<Relationships xmlns="http://schemas.openxmlformats.org/package/2006/relationships"><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theme" Target="../theme/theme14.xml"/><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06.xml"/><Relationship Id="rId12" Type="http://schemas.openxmlformats.org/officeDocument/2006/relationships/slideLayout" Target="../slideLayouts/slideLayout107.xml"/><Relationship Id="rId13" Type="http://schemas.openxmlformats.org/officeDocument/2006/relationships/slideLayout" Target="../slideLayouts/slideLayout108.xml"/><Relationship Id="rId14" Type="http://schemas.openxmlformats.org/officeDocument/2006/relationships/theme" Target="../theme/theme15.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9" Type="http://schemas.openxmlformats.org/officeDocument/2006/relationships/slideLayout" Target="../slideLayouts/slideLayout104.xml"/><Relationship Id="rId10" Type="http://schemas.openxmlformats.org/officeDocument/2006/relationships/slideLayout" Target="../slideLayouts/slideLayout105.xml"/></Relationships>
</file>

<file path=ppt/slideMasters/_rels/slideMaster16.xml.rels><?xml version="1.0" encoding="UTF-8" standalone="yes"?>
<Relationships xmlns="http://schemas.openxmlformats.org/package/2006/relationships"><Relationship Id="rId3" Type="http://schemas.openxmlformats.org/officeDocument/2006/relationships/slideLayout" Target="../slideLayouts/slideLayout111.xml"/><Relationship Id="rId4" Type="http://schemas.openxmlformats.org/officeDocument/2006/relationships/slideLayout" Target="../slideLayouts/slideLayout112.xml"/><Relationship Id="rId5" Type="http://schemas.openxmlformats.org/officeDocument/2006/relationships/theme" Target="../theme/theme16.xml"/><Relationship Id="rId1" Type="http://schemas.openxmlformats.org/officeDocument/2006/relationships/slideLayout" Target="../slideLayouts/slideLayout109.xml"/><Relationship Id="rId2" Type="http://schemas.openxmlformats.org/officeDocument/2006/relationships/slideLayout" Target="../slideLayouts/slideLayout110.xml"/></Relationships>
</file>

<file path=ppt/slideMasters/_rels/slideMaster17.xml.rels><?xml version="1.0" encoding="UTF-8" standalone="yes"?>
<Relationships xmlns="http://schemas.openxmlformats.org/package/2006/relationships"><Relationship Id="rId3" Type="http://schemas.openxmlformats.org/officeDocument/2006/relationships/slideLayout" Target="../slideLayouts/slideLayout115.xml"/><Relationship Id="rId4" Type="http://schemas.openxmlformats.org/officeDocument/2006/relationships/slideLayout" Target="../slideLayouts/slideLayout116.xml"/><Relationship Id="rId5" Type="http://schemas.openxmlformats.org/officeDocument/2006/relationships/theme" Target="../theme/theme17.xml"/><Relationship Id="rId1" Type="http://schemas.openxmlformats.org/officeDocument/2006/relationships/slideLayout" Target="../slideLayouts/slideLayout113.xml"/><Relationship Id="rId2" Type="http://schemas.openxmlformats.org/officeDocument/2006/relationships/slideLayout" Target="../slideLayouts/slideLayout11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theme" Target="../theme/theme4.xml"/><Relationship Id="rId1" Type="http://schemas.openxmlformats.org/officeDocument/2006/relationships/slideLayout" Target="../slideLayouts/slideLayout5.xml"/><Relationship Id="rId2" Type="http://schemas.openxmlformats.org/officeDocument/2006/relationships/slideLayout" Target="../slideLayouts/slideLayout6.xml"/></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theme" Target="../theme/theme5.xml"/><Relationship Id="rId2" Type="http://schemas.openxmlformats.org/officeDocument/2006/relationships/image" Target="../media/image1.jpeg"/></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slideLayout" Target="../slideLayouts/slideLayout10.xml"/><Relationship Id="rId3"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1" Type="http://schemas.openxmlformats.org/officeDocument/2006/relationships/theme" Target="../theme/theme7.xml"/><Relationship Id="rId2" Type="http://schemas.openxmlformats.org/officeDocument/2006/relationships/image" Target="../media/image1.jpeg"/></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21.xml"/><Relationship Id="rId12" Type="http://schemas.openxmlformats.org/officeDocument/2006/relationships/theme" Target="../theme/theme8.xml"/><Relationship Id="rId13" Type="http://schemas.openxmlformats.org/officeDocument/2006/relationships/image" Target="../media/image1.jpeg"/><Relationship Id="rId14" Type="http://schemas.openxmlformats.org/officeDocument/2006/relationships/image" Target="../media/image4.jpeg"/><Relationship Id="rId15" Type="http://schemas.openxmlformats.org/officeDocument/2006/relationships/image" Target="../media/image5.jpeg"/><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 Id="rId9" Type="http://schemas.openxmlformats.org/officeDocument/2006/relationships/slideLayout" Target="../slideLayouts/slideLayout19.xml"/><Relationship Id="rId10" Type="http://schemas.openxmlformats.org/officeDocument/2006/relationships/slideLayout" Target="../slideLayouts/slideLayout20.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32.xml"/><Relationship Id="rId12" Type="http://schemas.openxmlformats.org/officeDocument/2006/relationships/theme" Target="../theme/theme9.xml"/><Relationship Id="rId13" Type="http://schemas.openxmlformats.org/officeDocument/2006/relationships/image" Target="../media/image1.jpeg"/><Relationship Id="rId14" Type="http://schemas.openxmlformats.org/officeDocument/2006/relationships/image" Target="../media/image4.jpeg"/><Relationship Id="rId15" Type="http://schemas.openxmlformats.org/officeDocument/2006/relationships/image" Target="../media/image5.jpeg"/><Relationship Id="rId1" Type="http://schemas.openxmlformats.org/officeDocument/2006/relationships/slideLayout" Target="../slideLayouts/slideLayout22.xml"/><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7890" name="Picture 21" descr="P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8" descr="GENI-logo-final"/>
          <p:cNvPicPr>
            <a:picLocks noChangeAspect="1" noChangeArrowheads="1"/>
          </p:cNvPicPr>
          <p:nvPr userDrawn="1"/>
        </p:nvPicPr>
        <p:blipFill>
          <a:blip r:embed="rId3" cstate="email">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9"/>
          <p:cNvSpPr>
            <a:spLocks noChangeArrowheads="1"/>
          </p:cNvSpPr>
          <p:nvPr userDrawn="1"/>
        </p:nvSpPr>
        <p:spPr bwMode="auto">
          <a:xfrm>
            <a:off x="485775" y="6589719"/>
            <a:ext cx="3200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a:r>
              <a:rPr lang="en-US" sz="1000" smtClean="0">
                <a:solidFill>
                  <a:srgbClr val="808080"/>
                </a:solidFill>
                <a:ea typeface="Kozuka Gothic Pro L" charset="0"/>
                <a:cs typeface="Kozuka Gothic Pro L" charset="0"/>
              </a:rPr>
              <a:t>Sponsored by the National Science Foundation</a:t>
            </a:r>
          </a:p>
        </p:txBody>
      </p:sp>
      <p:sp>
        <p:nvSpPr>
          <p:cNvPr id="37893" name="Rectangle 10"/>
          <p:cNvSpPr>
            <a:spLocks noChangeArrowheads="1"/>
          </p:cNvSpPr>
          <p:nvPr userDrawn="1"/>
        </p:nvSpPr>
        <p:spPr bwMode="auto">
          <a:xfrm>
            <a:off x="8458200" y="6537331"/>
            <a:ext cx="53340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400"/>
            <a:fld id="{97B0A2F7-F2E0-7243-9E81-007EA4808166}" type="slidenum">
              <a:rPr lang="en-US" sz="1000" smtClean="0">
                <a:solidFill>
                  <a:srgbClr val="808080"/>
                </a:solidFill>
                <a:ea typeface="Kozuka Gothic Pro L" charset="0"/>
                <a:cs typeface="Kozuka Gothic Pro L" charset="0"/>
              </a:rPr>
              <a:pPr algn="r" defTabSz="914400"/>
              <a:t>‹#›</a:t>
            </a:fld>
            <a:endParaRPr lang="en-US" sz="1000" smtClean="0">
              <a:solidFill>
                <a:srgbClr val="808080"/>
              </a:solidFill>
              <a:ea typeface="Kozuka Gothic Pro L" charset="0"/>
              <a:cs typeface="Kozuka Gothic Pro L" charset="0"/>
            </a:endParaRPr>
          </a:p>
        </p:txBody>
      </p:sp>
      <p:sp>
        <p:nvSpPr>
          <p:cNvPr id="37894" name="Rectangle 17"/>
          <p:cNvSpPr>
            <a:spLocks noGrp="1" noChangeArrowheads="1"/>
          </p:cNvSpPr>
          <p:nvPr>
            <p:ph type="title"/>
          </p:nvPr>
        </p:nvSpPr>
        <p:spPr bwMode="auto">
          <a:xfrm>
            <a:off x="6858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 line 1</a:t>
            </a:r>
            <a:br>
              <a:rPr lang="en-US"/>
            </a:br>
            <a:r>
              <a:rPr lang="en-US"/>
              <a:t>Click to edit Master title style- line 2</a:t>
            </a:r>
          </a:p>
        </p:txBody>
      </p:sp>
      <p:sp>
        <p:nvSpPr>
          <p:cNvPr id="37895" name="Rectangle 18"/>
          <p:cNvSpPr>
            <a:spLocks noGrp="1" noChangeArrowheads="1"/>
          </p:cNvSpPr>
          <p:nvPr>
            <p:ph type="body" idx="1"/>
          </p:nvPr>
        </p:nvSpPr>
        <p:spPr bwMode="auto">
          <a:xfrm>
            <a:off x="457200" y="1447800"/>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7896" name="Picture 22" descr="nsf2"/>
          <p:cNvPicPr>
            <a:picLocks noChangeAspect="1" noChangeArrowheads="1"/>
          </p:cNvPicPr>
          <p:nvPr userDrawn="1"/>
        </p:nvPicPr>
        <p:blipFill>
          <a:blip r:embed="rId4" cstate="email">
            <a:extLst>
              <a:ext uri="{28A0092B-C50C-407E-A947-70E740481C1C}">
                <a14:useLocalDpi xmlns:a14="http://schemas.microsoft.com/office/drawing/2010/main" val="0"/>
              </a:ext>
            </a:extLst>
          </a:blip>
          <a:srcRect/>
          <a:stretch>
            <a:fillRect/>
          </a:stretch>
        </p:blipFill>
        <p:spPr bwMode="auto">
          <a:xfrm>
            <a:off x="268291"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26490583"/>
      </p:ext>
    </p:extLst>
  </p:cSld>
  <p:clrMap bg1="lt1" tx1="dk1" bg2="lt2" tx2="dk2" accent1="accent1" accent2="accent2" accent3="accent3" accent4="accent4" accent5="accent5" accent6="accent6" hlink="hlink" folHlink="folHlink"/>
  <p:hf sldNum="0" hdr="0" ftr="0"/>
  <p:txStyles>
    <p:titleStyle>
      <a:lvl1pPr algn="r" rtl="0" eaLnBrk="0" fontAlgn="base" hangingPunct="0">
        <a:spcBef>
          <a:spcPct val="0"/>
        </a:spcBef>
        <a:spcAft>
          <a:spcPct val="0"/>
        </a:spcAft>
        <a:defRPr sz="2500">
          <a:solidFill>
            <a:srgbClr val="333333"/>
          </a:solidFill>
          <a:latin typeface="+mj-lt"/>
          <a:ea typeface="ＭＳ Ｐゴシック" charset="-128"/>
          <a:cs typeface="ＭＳ Ｐゴシック" charset="-128"/>
        </a:defRPr>
      </a:lvl1pPr>
      <a:lvl2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2pPr>
      <a:lvl3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3pPr>
      <a:lvl4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4pPr>
      <a:lvl5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5pPr>
      <a:lvl6pPr marL="457200" algn="r" rtl="0" fontAlgn="base">
        <a:spcBef>
          <a:spcPct val="0"/>
        </a:spcBef>
        <a:spcAft>
          <a:spcPct val="0"/>
        </a:spcAft>
        <a:defRPr sz="2500">
          <a:solidFill>
            <a:srgbClr val="333333"/>
          </a:solidFill>
          <a:latin typeface="Franklin Gothic Medium" charset="0"/>
        </a:defRPr>
      </a:lvl6pPr>
      <a:lvl7pPr marL="914400" algn="r" rtl="0" fontAlgn="base">
        <a:spcBef>
          <a:spcPct val="0"/>
        </a:spcBef>
        <a:spcAft>
          <a:spcPct val="0"/>
        </a:spcAft>
        <a:defRPr sz="2500">
          <a:solidFill>
            <a:srgbClr val="333333"/>
          </a:solidFill>
          <a:latin typeface="Franklin Gothic Medium" charset="0"/>
        </a:defRPr>
      </a:lvl7pPr>
      <a:lvl8pPr marL="1371600" algn="r" rtl="0" fontAlgn="base">
        <a:spcBef>
          <a:spcPct val="0"/>
        </a:spcBef>
        <a:spcAft>
          <a:spcPct val="0"/>
        </a:spcAft>
        <a:defRPr sz="2500">
          <a:solidFill>
            <a:srgbClr val="333333"/>
          </a:solidFill>
          <a:latin typeface="Franklin Gothic Medium" charset="0"/>
        </a:defRPr>
      </a:lvl8pPr>
      <a:lvl9pPr marL="1828800" algn="r" rtl="0" fontAlgn="base">
        <a:spcBef>
          <a:spcPct val="0"/>
        </a:spcBef>
        <a:spcAft>
          <a:spcPct val="0"/>
        </a:spcAft>
        <a:defRPr sz="2500">
          <a:solidFill>
            <a:srgbClr val="333333"/>
          </a:solidFill>
          <a:latin typeface="Franklin Gothic Medium" charset="0"/>
        </a:defRPr>
      </a:lvl9pPr>
    </p:titleStyle>
    <p:bodyStyle>
      <a:lvl1pPr marL="342900" indent="-342900" algn="l" rtl="0" eaLnBrk="0" fontAlgn="base" hangingPunct="0">
        <a:spcBef>
          <a:spcPct val="20000"/>
        </a:spcBef>
        <a:spcAft>
          <a:spcPct val="0"/>
        </a:spcAft>
        <a:buChar char="•"/>
        <a:defRPr sz="3200">
          <a:solidFill>
            <a:srgbClr val="080808"/>
          </a:solidFill>
          <a:latin typeface="+mn-lt"/>
          <a:ea typeface="+mn-ea"/>
          <a:cs typeface="+mn-cs"/>
        </a:defRPr>
      </a:lvl1pPr>
      <a:lvl2pPr marL="742950" indent="-285750" algn="l" rtl="0" eaLnBrk="0" fontAlgn="base" hangingPunct="0">
        <a:spcBef>
          <a:spcPct val="20000"/>
        </a:spcBef>
        <a:spcAft>
          <a:spcPct val="0"/>
        </a:spcAft>
        <a:buChar char="–"/>
        <a:defRPr sz="2800">
          <a:solidFill>
            <a:srgbClr val="080808"/>
          </a:solidFill>
          <a:latin typeface="+mn-lt"/>
          <a:ea typeface="+mn-ea"/>
          <a:cs typeface="+mn-cs"/>
        </a:defRPr>
      </a:lvl2pPr>
      <a:lvl3pPr marL="1143000" indent="-228600" algn="l" rtl="0" eaLnBrk="0" fontAlgn="base" hangingPunct="0">
        <a:spcBef>
          <a:spcPct val="20000"/>
        </a:spcBef>
        <a:spcAft>
          <a:spcPct val="0"/>
        </a:spcAft>
        <a:buChar char="•"/>
        <a:defRPr sz="2400">
          <a:solidFill>
            <a:srgbClr val="080808"/>
          </a:solidFill>
          <a:latin typeface="+mn-lt"/>
          <a:ea typeface="+mn-ea"/>
          <a:cs typeface="+mn-cs"/>
        </a:defRPr>
      </a:lvl3pPr>
      <a:lvl4pPr marL="1600200" indent="-228600" algn="l" rtl="0" eaLnBrk="0" fontAlgn="base" hangingPunct="0">
        <a:spcBef>
          <a:spcPct val="20000"/>
        </a:spcBef>
        <a:spcAft>
          <a:spcPct val="0"/>
        </a:spcAft>
        <a:buChar char="–"/>
        <a:defRPr sz="2000">
          <a:solidFill>
            <a:srgbClr val="080808"/>
          </a:solidFill>
          <a:latin typeface="+mn-lt"/>
          <a:ea typeface="+mn-ea"/>
          <a:cs typeface="+mn-cs"/>
        </a:defRPr>
      </a:lvl4pPr>
      <a:lvl5pPr marL="2057400" indent="-228600" algn="l" rtl="0" eaLnBrk="0" fontAlgn="base" hangingPunct="0">
        <a:spcBef>
          <a:spcPct val="20000"/>
        </a:spcBef>
        <a:spcAft>
          <a:spcPct val="0"/>
        </a:spcAft>
        <a:buChar char="»"/>
        <a:defRPr sz="2000">
          <a:solidFill>
            <a:srgbClr val="080808"/>
          </a:solidFill>
          <a:latin typeface="+mn-lt"/>
          <a:ea typeface="+mn-ea"/>
          <a:cs typeface="+mn-cs"/>
        </a:defRPr>
      </a:lvl5pPr>
      <a:lvl6pPr marL="2514600" indent="-228600" algn="l" rtl="0" fontAlgn="base">
        <a:spcBef>
          <a:spcPct val="20000"/>
        </a:spcBef>
        <a:spcAft>
          <a:spcPct val="0"/>
        </a:spcAft>
        <a:buChar char="»"/>
        <a:defRPr sz="2000">
          <a:solidFill>
            <a:srgbClr val="080808"/>
          </a:solidFill>
          <a:latin typeface="+mn-lt"/>
          <a:ea typeface="+mn-ea"/>
          <a:cs typeface="+mn-cs"/>
        </a:defRPr>
      </a:lvl6pPr>
      <a:lvl7pPr marL="2971800" indent="-228600" algn="l" rtl="0" fontAlgn="base">
        <a:spcBef>
          <a:spcPct val="20000"/>
        </a:spcBef>
        <a:spcAft>
          <a:spcPct val="0"/>
        </a:spcAft>
        <a:buChar char="»"/>
        <a:defRPr sz="2000">
          <a:solidFill>
            <a:srgbClr val="080808"/>
          </a:solidFill>
          <a:latin typeface="+mn-lt"/>
          <a:ea typeface="+mn-ea"/>
          <a:cs typeface="+mn-cs"/>
        </a:defRPr>
      </a:lvl7pPr>
      <a:lvl8pPr marL="3429000" indent="-228600" algn="l" rtl="0" fontAlgn="base">
        <a:spcBef>
          <a:spcPct val="20000"/>
        </a:spcBef>
        <a:spcAft>
          <a:spcPct val="0"/>
        </a:spcAft>
        <a:buChar char="»"/>
        <a:defRPr sz="2000">
          <a:solidFill>
            <a:srgbClr val="080808"/>
          </a:solidFill>
          <a:latin typeface="+mn-lt"/>
          <a:ea typeface="+mn-ea"/>
          <a:cs typeface="+mn-cs"/>
        </a:defRPr>
      </a:lvl8pPr>
      <a:lvl9pPr marL="3886200" indent="-228600" algn="l" rtl="0" fontAlgn="base">
        <a:spcBef>
          <a:spcPct val="20000"/>
        </a:spcBef>
        <a:spcAft>
          <a:spcPct val="0"/>
        </a:spcAft>
        <a:buChar char="»"/>
        <a:defRPr sz="2000">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89989" tIns="46794" rIns="89989" bIns="46794" numCol="1" anchor="b" anchorCtr="0" compatLnSpc="1">
            <a:prstTxWarp prst="textNoShape">
              <a:avLst/>
            </a:prstTxWarp>
          </a:bodyPr>
          <a:lstStyle/>
          <a:p>
            <a:pPr lvl="0"/>
            <a:r>
              <a:rPr lang="en-US"/>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89989" tIns="46794" rIns="89989" bIns="46794" numCol="1" anchor="t" anchorCtr="0" compatLnSpc="1">
            <a:prstTxWarp prst="textNoShape">
              <a:avLst/>
            </a:prstTxWarp>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4"/>
            <a:r>
              <a:rPr lang="en-US"/>
              <a:t>Sixth Outline Level</a:t>
            </a:r>
          </a:p>
          <a:p>
            <a:pPr lvl="4"/>
            <a:r>
              <a:rPr lang="en-US"/>
              <a:t>Seventh Outline Level</a:t>
            </a:r>
          </a:p>
          <a:p>
            <a:pPr lvl="4"/>
            <a:r>
              <a:rPr lang="en-US"/>
              <a:t>Eighth Outline Level</a:t>
            </a:r>
          </a:p>
          <a:p>
            <a:pPr lvl="4"/>
            <a:r>
              <a:rPr lang="en-US"/>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smtClean="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smtClean="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89989" tIns="46794" rIns="89989" bIns="46794" numCol="1" anchor="t" anchorCtr="0" compatLnSpc="1">
            <a:prstTxWarp prst="textNoShape">
              <a:avLst/>
            </a:prstTxWarp>
          </a:bodyPr>
          <a:lstStyle>
            <a:lvl1pPr algn="r" defTabSz="457196">
              <a:buClr>
                <a:srgbClr val="000000"/>
              </a:buClr>
              <a:buSzPct val="100000"/>
              <a:buFont typeface="Times New Roman" charset="0"/>
              <a:buNone/>
              <a:defRPr sz="1400">
                <a:solidFill>
                  <a:srgbClr val="000000"/>
                </a:solidFill>
                <a:cs typeface="Arial" charset="0"/>
              </a:defRPr>
            </a:lvl1pPr>
          </a:lstStyle>
          <a:p>
            <a:pPr>
              <a:defRPr/>
            </a:pPr>
            <a:fld id="{FFB013BD-5475-554F-B776-151B3F9B72F8}" type="slidenum">
              <a:rPr lang="en-US"/>
              <a:pPr>
                <a:defRPr/>
              </a:pPr>
              <a:t>‹#›</a:t>
            </a:fld>
            <a:endParaRPr lang="en-US"/>
          </a:p>
        </p:txBody>
      </p:sp>
    </p:spTree>
    <p:extLst>
      <p:ext uri="{BB962C8B-B14F-4D97-AF65-F5344CB8AC3E}">
        <p14:creationId xmlns:p14="http://schemas.microsoft.com/office/powerpoint/2010/main" val="4000117928"/>
      </p:ext>
    </p:extLst>
  </p:cSld>
  <p:clrMap bg1="lt1" tx1="dk1" bg2="lt2" tx2="dk2" accent1="accent1" accent2="accent2" accent3="accent3" accent4="accent4" accent5="accent5" accent6="accent6" hlink="hlink" folHlink="folHlink"/>
  <p:sldLayoutIdLst>
    <p:sldLayoutId id="2147488210" r:id="rId1"/>
    <p:sldLayoutId id="2147488211" r:id="rId2"/>
    <p:sldLayoutId id="2147488212" r:id="rId3"/>
    <p:sldLayoutId id="2147488213" r:id="rId4"/>
    <p:sldLayoutId id="2147488214" r:id="rId5"/>
    <p:sldLayoutId id="2147488215" r:id="rId6"/>
    <p:sldLayoutId id="2147488216" r:id="rId7"/>
    <p:sldLayoutId id="2147488217" r:id="rId8"/>
    <p:sldLayoutId id="2147488218" r:id="rId9"/>
    <p:sldLayoutId id="2147488219" r:id="rId10"/>
    <p:sldLayoutId id="2147488220" r:id="rId11"/>
    <p:sldLayoutId id="2147488221" r:id="rId12"/>
    <p:sldLayoutId id="2147488222" r:id="rId13"/>
  </p:sldLayoutIdLst>
  <p:hf sldNum="0" hdr="0" ftr="0" dt="0"/>
  <p:txStyles>
    <p:titleStyle>
      <a:lvl1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575"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770"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8966"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161"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1313" indent="-341313" algn="l" defTabSz="455613"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575"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0C70AB5F-A7EF-4A49-8C32-0D19750F23CB}" type="slidenum">
              <a:rPr lang="en-US"/>
              <a:pPr>
                <a:defRPr/>
              </a:pPr>
              <a:t>‹#›</a:t>
            </a:fld>
            <a:endParaRPr lang="en-US"/>
          </a:p>
        </p:txBody>
      </p:sp>
    </p:spTree>
    <p:extLst>
      <p:ext uri="{BB962C8B-B14F-4D97-AF65-F5344CB8AC3E}">
        <p14:creationId xmlns:p14="http://schemas.microsoft.com/office/powerpoint/2010/main" val="2403543875"/>
      </p:ext>
    </p:extLst>
  </p:cSld>
  <p:clrMap bg1="lt1" tx1="dk1" bg2="lt2" tx2="dk2" accent1="accent1" accent2="accent2" accent3="accent3" accent4="accent4" accent5="accent5" accent6="accent6" hlink="hlink" folHlink="folHlink"/>
  <p:sldLayoutIdLst>
    <p:sldLayoutId id="2147488224" r:id="rId1"/>
    <p:sldLayoutId id="2147488225" r:id="rId2"/>
    <p:sldLayoutId id="2147488226" r:id="rId3"/>
    <p:sldLayoutId id="2147488227" r:id="rId4"/>
    <p:sldLayoutId id="2147488228" r:id="rId5"/>
    <p:sldLayoutId id="2147488229" r:id="rId6"/>
    <p:sldLayoutId id="2147488230" r:id="rId7"/>
    <p:sldLayoutId id="2147488231" r:id="rId8"/>
    <p:sldLayoutId id="2147488232" r:id="rId9"/>
    <p:sldLayoutId id="2147488233" r:id="rId10"/>
    <p:sldLayoutId id="2147488234" r:id="rId11"/>
    <p:sldLayoutId id="2147488235" r:id="rId12"/>
    <p:sldLayoutId id="2147488236" r:id="rId13"/>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pPr>
              <a:defRPr/>
            </a:pPr>
            <a:fld id="{0C70AB5F-A7EF-4A49-8C32-0D19750F23CB}" type="slidenum">
              <a:rPr lang="en-US"/>
              <a:pPr>
                <a:defRPr/>
              </a:pPr>
              <a:t>‹#›</a:t>
            </a:fld>
            <a:endParaRPr lang="en-US"/>
          </a:p>
        </p:txBody>
      </p:sp>
    </p:spTree>
    <p:extLst>
      <p:ext uri="{BB962C8B-B14F-4D97-AF65-F5344CB8AC3E}">
        <p14:creationId xmlns:p14="http://schemas.microsoft.com/office/powerpoint/2010/main" val="1592951690"/>
      </p:ext>
    </p:extLst>
  </p:cSld>
  <p:clrMap bg1="lt1" tx1="dk1" bg2="lt2" tx2="dk2" accent1="accent1" accent2="accent2" accent3="accent3" accent4="accent4" accent5="accent5" accent6="accent6" hlink="hlink" folHlink="folHlink"/>
  <p:sldLayoutIdLst>
    <p:sldLayoutId id="2147488238" r:id="rId1"/>
    <p:sldLayoutId id="2147488239" r:id="rId2"/>
    <p:sldLayoutId id="2147488240" r:id="rId3"/>
    <p:sldLayoutId id="2147488241" r:id="rId4"/>
    <p:sldLayoutId id="2147488242" r:id="rId5"/>
    <p:sldLayoutId id="2147488243" r:id="rId6"/>
    <p:sldLayoutId id="2147488244" r:id="rId7"/>
    <p:sldLayoutId id="2147488245" r:id="rId8"/>
    <p:sldLayoutId id="2147488246" r:id="rId9"/>
    <p:sldLayoutId id="2147488247" r:id="rId10"/>
    <p:sldLayoutId id="2147488248" r:id="rId11"/>
    <p:sldLayoutId id="2147488249" r:id="rId12"/>
    <p:sldLayoutId id="2147488250" r:id="rId13"/>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F93B7D7B-F74A-8A4E-A6E7-DEE8F90F84A6}" type="datetime1">
              <a:rPr lang="en-US" smtClean="0">
                <a:solidFill>
                  <a:prstClr val="black">
                    <a:tint val="75000"/>
                  </a:prstClr>
                </a:solidFill>
                <a:latin typeface="Calibri"/>
              </a:rPr>
              <a:pPr fontAlgn="auto">
                <a:spcBef>
                  <a:spcPts val="0"/>
                </a:spcBef>
                <a:spcAft>
                  <a:spcPts val="0"/>
                </a:spcAft>
              </a:pPr>
              <a:t>8/25/15</a:t>
            </a:fld>
            <a:endParaRPr lang="en-US">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2830F63C-B4E6-6041-B84D-EFD5916BABAF}" type="slidenum">
              <a:rPr lang="en-US" smtClean="0">
                <a:solidFill>
                  <a:prstClr val="black">
                    <a:tint val="75000"/>
                  </a:prstClr>
                </a:solidFill>
                <a:latin typeface="Calibri"/>
              </a:rPr>
              <a:pPr fontAlgn="auto">
                <a:spcBef>
                  <a:spcPts val="0"/>
                </a:spcBef>
                <a:spcAft>
                  <a:spcPts val="0"/>
                </a:spcAft>
              </a:pPr>
              <a:t>‹#›</a:t>
            </a:fld>
            <a:endParaRPr lang="en-US">
              <a:solidFill>
                <a:prstClr val="black">
                  <a:tint val="75000"/>
                </a:prstClr>
              </a:solidFill>
              <a:latin typeface="Calibri"/>
            </a:endParaRPr>
          </a:p>
        </p:txBody>
      </p:sp>
    </p:spTree>
    <p:extLst>
      <p:ext uri="{BB962C8B-B14F-4D97-AF65-F5344CB8AC3E}">
        <p14:creationId xmlns:p14="http://schemas.microsoft.com/office/powerpoint/2010/main" val="3968047343"/>
      </p:ext>
    </p:extLst>
  </p:cSld>
  <p:clrMap bg1="lt1" tx1="dk1" bg2="lt2" tx2="dk2" accent1="accent1" accent2="accent2" accent3="accent3" accent4="accent4" accent5="accent5" accent6="accent6" hlink="hlink" folHlink="folHlink"/>
  <p:sldLayoutIdLst>
    <p:sldLayoutId id="2147488252" r:id="rId1"/>
    <p:sldLayoutId id="2147488253" r:id="rId2"/>
    <p:sldLayoutId id="2147488254" r:id="rId3"/>
    <p:sldLayoutId id="2147488255" r:id="rId4"/>
    <p:sldLayoutId id="2147488256" r:id="rId5"/>
    <p:sldLayoutId id="2147488257" r:id="rId6"/>
    <p:sldLayoutId id="2147488258" r:id="rId7"/>
    <p:sldLayoutId id="2147488259" r:id="rId8"/>
    <p:sldLayoutId id="2147488260" r:id="rId9"/>
    <p:sldLayoutId id="2147488261" r:id="rId10"/>
    <p:sldLayoutId id="2147488262" r:id="rId11"/>
  </p:sldLayoutIdLst>
  <p:hf sldNum="0"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a:p>
            <a:pPr lvl="3"/>
            <a:r>
              <a:rPr lang="en-GB"/>
              <a:t>Fourth Outline Level</a:t>
            </a:r>
          </a:p>
          <a:p>
            <a:pPr lvl="4"/>
            <a:r>
              <a:rPr lang="en-GB"/>
              <a:t>Fifth Outline Level</a:t>
            </a:r>
          </a:p>
          <a:p>
            <a:pPr lvl="4"/>
            <a:r>
              <a:rPr lang="en-GB"/>
              <a:t>Sixth Outline Level</a:t>
            </a:r>
          </a:p>
          <a:p>
            <a:pPr lvl="4"/>
            <a:r>
              <a:rPr lang="en-GB"/>
              <a:t>Seventh Outline Level</a:t>
            </a:r>
          </a:p>
          <a:p>
            <a:pPr lvl="4"/>
            <a:r>
              <a:rPr lang="en-GB"/>
              <a:t>Eighth Outline Level</a:t>
            </a:r>
          </a:p>
          <a:p>
            <a:pPr lvl="4"/>
            <a:r>
              <a:rPr lang="en-GB"/>
              <a:t>Ninth Outline Level</a:t>
            </a:r>
          </a:p>
        </p:txBody>
      </p:sp>
      <p:sp>
        <p:nvSpPr>
          <p:cNvPr id="2" name="Text Box 3"/>
          <p:cNvSpPr txBox="1">
            <a:spLocks noChangeArrowheads="1"/>
          </p:cNvSpPr>
          <p:nvPr/>
        </p:nvSpPr>
        <p:spPr bwMode="auto">
          <a:xfrm>
            <a:off x="457200" y="6245225"/>
            <a:ext cx="2133600" cy="476250"/>
          </a:xfrm>
          <a:prstGeom prst="rect">
            <a:avLst/>
          </a:prstGeom>
          <a:noFill/>
          <a:ln w="9525">
            <a:noFill/>
            <a:round/>
            <a:headEnd/>
            <a:tailEnd/>
          </a:ln>
          <a:effectLst/>
        </p:spPr>
        <p:txBody>
          <a:bodyPr wrap="none" anchor="ctr"/>
          <a:lstStyle/>
          <a:p>
            <a:pPr>
              <a:buClr>
                <a:srgbClr val="000000"/>
              </a:buClr>
              <a:buSzPct val="100000"/>
              <a:buFont typeface="Times New Roman" charset="0"/>
              <a:buNone/>
              <a:defRPr/>
            </a:pPr>
            <a:endParaRPr lang="en-US" sz="1800">
              <a:solidFill>
                <a:prstClr val="white"/>
              </a:solidFill>
              <a:ea typeface="Arial" charset="0"/>
              <a:cs typeface="Arial" charset="0"/>
            </a:endParaRPr>
          </a:p>
        </p:txBody>
      </p:sp>
      <p:sp>
        <p:nvSpPr>
          <p:cNvPr id="1028" name="Text Box 4"/>
          <p:cNvSpPr txBox="1">
            <a:spLocks noChangeArrowheads="1"/>
          </p:cNvSpPr>
          <p:nvPr/>
        </p:nvSpPr>
        <p:spPr bwMode="auto">
          <a:xfrm>
            <a:off x="5791200" y="6245225"/>
            <a:ext cx="2895600" cy="476250"/>
          </a:xfrm>
          <a:prstGeom prst="rect">
            <a:avLst/>
          </a:prstGeom>
          <a:noFill/>
          <a:ln w="9525">
            <a:noFill/>
            <a:round/>
            <a:headEnd/>
            <a:tailEnd/>
          </a:ln>
          <a:effectLst/>
        </p:spPr>
        <p:txBody>
          <a:bodyPr wrap="none" anchor="ctr"/>
          <a:lstStyle/>
          <a:p>
            <a:pPr>
              <a:buClr>
                <a:srgbClr val="000000"/>
              </a:buClr>
              <a:buSzPct val="100000"/>
              <a:buFont typeface="Times New Roman" charset="0"/>
              <a:buNone/>
              <a:defRPr/>
            </a:pPr>
            <a:endParaRPr lang="en-US" sz="1800">
              <a:solidFill>
                <a:prstClr val="white"/>
              </a:solidFill>
              <a:ea typeface="Arial" charset="0"/>
              <a:cs typeface="Arial" charset="0"/>
            </a:endParaRPr>
          </a:p>
        </p:txBody>
      </p:sp>
      <p:sp>
        <p:nvSpPr>
          <p:cNvPr id="1029"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90000" tIns="46800" rIns="90000" bIns="46800" numCol="1" anchor="t" anchorCtr="0" compatLnSpc="1">
            <a:prstTxWarp prst="textNoShape">
              <a:avLst/>
            </a:prstTxWarp>
          </a:bodyPr>
          <a:lstStyle>
            <a:lvl1pPr algn="r">
              <a:buClr>
                <a:srgbClr val="000000"/>
              </a:buClr>
              <a:buSzPct val="100000"/>
              <a:buFont typeface="Times New Roman" charset="0"/>
              <a:buNone/>
              <a:defRPr sz="1400">
                <a:solidFill>
                  <a:srgbClr val="000000"/>
                </a:solidFill>
                <a:cs typeface="Arial" charset="0"/>
              </a:defRPr>
            </a:lvl1pPr>
          </a:lstStyle>
          <a:p>
            <a:fld id="{2444B661-FB02-F048-AD2F-BB6B5767BB33}" type="slidenum">
              <a:rPr lang="en-US"/>
              <a:pPr/>
              <a:t>‹#›</a:t>
            </a:fld>
            <a:endParaRPr lang="en-US"/>
          </a:p>
        </p:txBody>
      </p:sp>
    </p:spTree>
    <p:extLst>
      <p:ext uri="{BB962C8B-B14F-4D97-AF65-F5344CB8AC3E}">
        <p14:creationId xmlns:p14="http://schemas.microsoft.com/office/powerpoint/2010/main" val="1724337006"/>
      </p:ext>
    </p:extLst>
  </p:cSld>
  <p:clrMap bg1="lt1" tx1="dk1" bg2="lt2" tx2="dk2" accent1="accent1" accent2="accent2" accent3="accent3" accent4="accent4" accent5="accent5" accent6="accent6" hlink="hlink" folHlink="folHlink"/>
  <p:sldLayoutIdLst>
    <p:sldLayoutId id="2147488264" r:id="rId1"/>
    <p:sldLayoutId id="2147488265" r:id="rId2"/>
    <p:sldLayoutId id="2147488266" r:id="rId3"/>
    <p:sldLayoutId id="2147488267" r:id="rId4"/>
    <p:sldLayoutId id="2147488268" r:id="rId5"/>
    <p:sldLayoutId id="2147488269" r:id="rId6"/>
    <p:sldLayoutId id="2147488270" r:id="rId7"/>
    <p:sldLayoutId id="2147488271" r:id="rId8"/>
    <p:sldLayoutId id="2147488272" r:id="rId9"/>
    <p:sldLayoutId id="2147488273" r:id="rId10"/>
    <p:sldLayoutId id="2147488274" r:id="rId11"/>
    <p:sldLayoutId id="2147488275" r:id="rId12"/>
    <p:sldLayoutId id="2147488276" r:id="rId13"/>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89989" tIns="46794" rIns="89989" bIns="46794" numCol="1" anchor="b" anchorCtr="0" compatLnSpc="1">
            <a:prstTxWarp prst="textNoShape">
              <a:avLst/>
            </a:prstTxWarp>
          </a:bodyPr>
          <a:lstStyle/>
          <a:p>
            <a:pPr lvl="0"/>
            <a:r>
              <a:rPr lang="en-US"/>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89989" tIns="46794" rIns="89989" bIns="46794" numCol="1" anchor="t" anchorCtr="0" compatLnSpc="1">
            <a:prstTxWarp prst="textNoShape">
              <a:avLst/>
            </a:prstTxWarp>
          </a:bodyPr>
          <a:lstStyle/>
          <a:p>
            <a:pPr lvl="0"/>
            <a:r>
              <a:rPr lang="en-US"/>
              <a:t>Click to edit the outline text format</a:t>
            </a:r>
          </a:p>
          <a:p>
            <a:pPr lvl="1"/>
            <a:r>
              <a:rPr lang="en-US"/>
              <a:t>Second Outline Level</a:t>
            </a:r>
          </a:p>
          <a:p>
            <a:pPr lvl="2"/>
            <a:r>
              <a:rPr lang="en-US"/>
              <a:t>Third Outline Level</a:t>
            </a:r>
          </a:p>
          <a:p>
            <a:pPr lvl="3"/>
            <a:r>
              <a:rPr lang="en-US"/>
              <a:t>Fourth Outline Level</a:t>
            </a:r>
          </a:p>
          <a:p>
            <a:pPr lvl="4"/>
            <a:r>
              <a:rPr lang="en-US"/>
              <a:t>Fifth Outline Level</a:t>
            </a:r>
          </a:p>
          <a:p>
            <a:pPr lvl="4"/>
            <a:r>
              <a:rPr lang="en-US"/>
              <a:t>Sixth Outline Level</a:t>
            </a:r>
          </a:p>
          <a:p>
            <a:pPr lvl="4"/>
            <a:r>
              <a:rPr lang="en-US"/>
              <a:t>Seventh Outline Level</a:t>
            </a:r>
          </a:p>
          <a:p>
            <a:pPr lvl="4"/>
            <a:r>
              <a:rPr lang="en-US"/>
              <a:t>Eighth Outline Level</a:t>
            </a:r>
          </a:p>
          <a:p>
            <a:pPr lvl="4"/>
            <a:r>
              <a:rPr lang="en-US"/>
              <a:t>Ninth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smtClean="0">
              <a:solidFill>
                <a:prstClr val="white"/>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1429" tIns="45714" rIns="91429" bIns="45714" anchor="ct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defTabSz="455613" eaLnBrk="0" fontAlgn="base" hangingPunct="0">
              <a:spcBef>
                <a:spcPct val="0"/>
              </a:spcBef>
              <a:spcAft>
                <a:spcPct val="0"/>
              </a:spcAft>
              <a:defRPr sz="2400">
                <a:solidFill>
                  <a:schemeClr val="bg1"/>
                </a:solidFill>
                <a:latin typeface="Arial" charset="0"/>
                <a:ea typeface="ＭＳ Ｐゴシック" charset="0"/>
              </a:defRPr>
            </a:lvl6pPr>
            <a:lvl7pPr marL="2971800" indent="-228600" defTabSz="455613" eaLnBrk="0" fontAlgn="base" hangingPunct="0">
              <a:spcBef>
                <a:spcPct val="0"/>
              </a:spcBef>
              <a:spcAft>
                <a:spcPct val="0"/>
              </a:spcAft>
              <a:defRPr sz="2400">
                <a:solidFill>
                  <a:schemeClr val="bg1"/>
                </a:solidFill>
                <a:latin typeface="Arial" charset="0"/>
                <a:ea typeface="ＭＳ Ｐゴシック" charset="0"/>
              </a:defRPr>
            </a:lvl7pPr>
            <a:lvl8pPr marL="3429000" indent="-228600" defTabSz="455613" eaLnBrk="0" fontAlgn="base" hangingPunct="0">
              <a:spcBef>
                <a:spcPct val="0"/>
              </a:spcBef>
              <a:spcAft>
                <a:spcPct val="0"/>
              </a:spcAft>
              <a:defRPr sz="2400">
                <a:solidFill>
                  <a:schemeClr val="bg1"/>
                </a:solidFill>
                <a:latin typeface="Arial" charset="0"/>
                <a:ea typeface="ＭＳ Ｐゴシック" charset="0"/>
              </a:defRPr>
            </a:lvl8pPr>
            <a:lvl9pPr marL="3886200" indent="-228600" defTabSz="455613" eaLnBrk="0" fontAlgn="base" hangingPunct="0">
              <a:spcBef>
                <a:spcPct val="0"/>
              </a:spcBef>
              <a:spcAft>
                <a:spcPct val="0"/>
              </a:spcAft>
              <a:defRPr sz="2400">
                <a:solidFill>
                  <a:schemeClr val="bg1"/>
                </a:solidFill>
                <a:latin typeface="Arial" charset="0"/>
                <a:ea typeface="ＭＳ Ｐゴシック" charset="0"/>
              </a:defRPr>
            </a:lvl9pPr>
          </a:lstStyle>
          <a:p>
            <a:pPr defTabSz="455613" eaLnBrk="1" hangingPunct="1">
              <a:buClr>
                <a:srgbClr val="000000"/>
              </a:buClr>
              <a:buSzPct val="100000"/>
              <a:buFont typeface="Times New Roman" charset="0"/>
              <a:buNone/>
              <a:defRPr/>
            </a:pPr>
            <a:endParaRPr lang="en-US" sz="1800" smtClean="0">
              <a:solidFill>
                <a:prstClr val="white"/>
              </a:solidFill>
              <a:cs typeface="Arial" charset="0"/>
            </a:endParaRPr>
          </a:p>
        </p:txBody>
      </p:sp>
      <p:sp>
        <p:nvSpPr>
          <p:cNvPr id="2" name="Rectangle 5"/>
          <p:cNvSpPr>
            <a:spLocks noGrp="1" noChangeArrowheads="1"/>
          </p:cNvSpPr>
          <p:nvPr>
            <p:ph type="sldNum"/>
          </p:nvPr>
        </p:nvSpPr>
        <p:spPr bwMode="auto">
          <a:xfrm>
            <a:off x="3124200" y="6229350"/>
            <a:ext cx="2130425" cy="473075"/>
          </a:xfrm>
          <a:prstGeom prst="rect">
            <a:avLst/>
          </a:prstGeom>
          <a:noFill/>
          <a:ln w="9525">
            <a:noFill/>
            <a:round/>
            <a:headEnd/>
            <a:tailEnd/>
          </a:ln>
          <a:effectLst/>
        </p:spPr>
        <p:txBody>
          <a:bodyPr vert="horz" wrap="square" lIns="89989" tIns="46794" rIns="89989" bIns="46794" numCol="1" anchor="t" anchorCtr="0" compatLnSpc="1">
            <a:prstTxWarp prst="textNoShape">
              <a:avLst/>
            </a:prstTxWarp>
          </a:bodyPr>
          <a:lstStyle>
            <a:lvl1pPr algn="r" defTabSz="457196">
              <a:buClr>
                <a:srgbClr val="000000"/>
              </a:buClr>
              <a:buSzPct val="100000"/>
              <a:buFont typeface="Times New Roman" charset="0"/>
              <a:buNone/>
              <a:defRPr sz="1400">
                <a:solidFill>
                  <a:srgbClr val="000000"/>
                </a:solidFill>
                <a:cs typeface="Arial" charset="0"/>
              </a:defRPr>
            </a:lvl1pPr>
          </a:lstStyle>
          <a:p>
            <a:pPr>
              <a:defRPr/>
            </a:pPr>
            <a:fld id="{724FCD50-430D-1349-82F6-75068281572A}" type="slidenum">
              <a:rPr lang="en-US"/>
              <a:pPr>
                <a:defRPr/>
              </a:pPr>
              <a:t>‹#›</a:t>
            </a:fld>
            <a:endParaRPr lang="en-US"/>
          </a:p>
        </p:txBody>
      </p:sp>
    </p:spTree>
    <p:extLst>
      <p:ext uri="{BB962C8B-B14F-4D97-AF65-F5344CB8AC3E}">
        <p14:creationId xmlns:p14="http://schemas.microsoft.com/office/powerpoint/2010/main" val="2412181985"/>
      </p:ext>
    </p:extLst>
  </p:cSld>
  <p:clrMap bg1="lt1" tx1="dk1" bg2="lt2" tx2="dk2" accent1="accent1" accent2="accent2" accent3="accent3" accent4="accent4" accent5="accent5" accent6="accent6" hlink="hlink" folHlink="folHlink"/>
  <p:sldLayoutIdLst>
    <p:sldLayoutId id="2147488278" r:id="rId1"/>
    <p:sldLayoutId id="2147488279" r:id="rId2"/>
    <p:sldLayoutId id="2147488280" r:id="rId3"/>
    <p:sldLayoutId id="2147488281" r:id="rId4"/>
    <p:sldLayoutId id="2147488282" r:id="rId5"/>
    <p:sldLayoutId id="2147488283" r:id="rId6"/>
    <p:sldLayoutId id="2147488284" r:id="rId7"/>
    <p:sldLayoutId id="2147488285" r:id="rId8"/>
    <p:sldLayoutId id="2147488286" r:id="rId9"/>
    <p:sldLayoutId id="2147488287" r:id="rId10"/>
    <p:sldLayoutId id="2147488288" r:id="rId11"/>
    <p:sldLayoutId id="2147488289" r:id="rId12"/>
    <p:sldLayoutId id="2147488290" r:id="rId13"/>
  </p:sldLayoutIdLst>
  <p:hf sldNum="0" hdr="0" ftr="0" dt="0"/>
  <p:txStyles>
    <p:titleStyle>
      <a:lvl1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5613"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575"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770"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8966"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161" indent="-228597" algn="l" defTabSz="457196" rtl="0" eaLnBrk="1" fontAlgn="base" hangingPunct="1">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1313" indent="-341313" algn="l" defTabSz="455613" rtl="0" eaLnBrk="0" fontAlgn="base" hangingPunct="0">
        <a:spcBef>
          <a:spcPts val="900"/>
        </a:spcBef>
        <a:spcAft>
          <a:spcPct val="0"/>
        </a:spcAft>
        <a:buClr>
          <a:srgbClr val="000000"/>
        </a:buClr>
        <a:buSzPct val="100000"/>
        <a:buFont typeface="Times New Roman" charset="0"/>
        <a:buChar char="•"/>
        <a:defRPr sz="2800" b="1">
          <a:solidFill>
            <a:srgbClr val="00264D"/>
          </a:solidFill>
          <a:latin typeface="Arial"/>
          <a:ea typeface="ＭＳ Ｐゴシック" charset="-128"/>
          <a:cs typeface="Arial"/>
        </a:defRPr>
      </a:lvl1pPr>
      <a:lvl2pPr marL="741363" indent="-284163" algn="l" defTabSz="455613" rtl="0" eaLnBrk="0" fontAlgn="base" hangingPunct="0">
        <a:spcBef>
          <a:spcPts val="8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2pPr>
      <a:lvl3pPr marL="1141413" indent="-227013" algn="l" defTabSz="455613" rtl="0" eaLnBrk="0" fontAlgn="base" hangingPunct="0">
        <a:spcBef>
          <a:spcPts val="700"/>
        </a:spcBef>
        <a:spcAft>
          <a:spcPct val="0"/>
        </a:spcAft>
        <a:buClr>
          <a:srgbClr val="000000"/>
        </a:buClr>
        <a:buSzPct val="100000"/>
        <a:buFont typeface="Times New Roman" charset="0"/>
        <a:buChar char="•"/>
        <a:defRPr sz="2400" b="1">
          <a:solidFill>
            <a:srgbClr val="00264D"/>
          </a:solidFill>
          <a:latin typeface="Arial"/>
          <a:ea typeface="ＭＳ Ｐゴシック" charset="-128"/>
          <a:cs typeface="Arial"/>
        </a:defRPr>
      </a:lvl3pPr>
      <a:lvl4pPr marL="15986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5813" indent="-227013" algn="l" defTabSz="455613"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575"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770"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8966"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161" indent="-228597" algn="l" defTabSz="457196" rtl="0" eaLnBrk="1" fontAlgn="base" hangingPunct="1">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2"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3" algn="l" defTabSz="914391" rtl="0" eaLnBrk="1" latinLnBrk="0" hangingPunct="1">
        <a:defRPr sz="1800" kern="1200">
          <a:solidFill>
            <a:schemeClr val="tx1"/>
          </a:solidFill>
          <a:latin typeface="+mn-lt"/>
          <a:ea typeface="+mn-ea"/>
          <a:cs typeface="+mn-cs"/>
        </a:defRPr>
      </a:lvl7pPr>
      <a:lvl8pPr marL="3200368" algn="l" defTabSz="914391" rtl="0" eaLnBrk="1" latinLnBrk="0" hangingPunct="1">
        <a:defRPr sz="1800" kern="1200">
          <a:solidFill>
            <a:schemeClr val="tx1"/>
          </a:solidFill>
          <a:latin typeface="+mn-lt"/>
          <a:ea typeface="+mn-ea"/>
          <a:cs typeface="+mn-cs"/>
        </a:defRPr>
      </a:lvl8pPr>
      <a:lvl9pPr marL="3657563" algn="l" defTabSz="914391"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8"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8" y="1600206"/>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Tree>
    <p:extLst>
      <p:ext uri="{BB962C8B-B14F-4D97-AF65-F5344CB8AC3E}">
        <p14:creationId xmlns:p14="http://schemas.microsoft.com/office/powerpoint/2010/main" val="1073952822"/>
      </p:ext>
    </p:extLst>
  </p:cSld>
  <p:clrMap bg1="lt1" tx1="dk1" bg2="lt2" tx2="dk2" accent1="accent1" accent2="accent2" accent3="accent3" accent4="accent4" accent5="accent5" accent6="accent6" hlink="hlink" folHlink="folHlink"/>
  <p:sldLayoutIdLst>
    <p:sldLayoutId id="2147488292" r:id="rId1"/>
    <p:sldLayoutId id="2147488293" r:id="rId2"/>
    <p:sldLayoutId id="2147488294" r:id="rId3"/>
    <p:sldLayoutId id="2147488295"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8"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8" y="1600206"/>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Tree>
    <p:extLst>
      <p:ext uri="{BB962C8B-B14F-4D97-AF65-F5344CB8AC3E}">
        <p14:creationId xmlns:p14="http://schemas.microsoft.com/office/powerpoint/2010/main" val="4099704386"/>
      </p:ext>
    </p:extLst>
  </p:cSld>
  <p:clrMap bg1="lt1" tx1="dk1" bg2="lt2" tx2="dk2" accent1="accent1" accent2="accent2" accent3="accent3" accent4="accent4" accent5="accent5" accent6="accent6" hlink="hlink" folHlink="folHlink"/>
  <p:sldLayoutIdLst>
    <p:sldLayoutId id="2147488297" r:id="rId1"/>
    <p:sldLayoutId id="2147488298" r:id="rId2"/>
    <p:sldLayoutId id="2147488299" r:id="rId3"/>
    <p:sldLayoutId id="2147488300"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0"/>
            <a:ext cx="9144000" cy="990600"/>
          </a:xfrm>
          <a:prstGeom prst="rect">
            <a:avLst/>
          </a:prstGeom>
          <a:solidFill>
            <a:srgbClr val="5E9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Calibri"/>
            </a:endParaRPr>
          </a:p>
        </p:txBody>
      </p:sp>
      <p:sp>
        <p:nvSpPr>
          <p:cNvPr id="1026" name="Rectangle 2"/>
          <p:cNvSpPr>
            <a:spLocks noGrp="1" noChangeArrowheads="1"/>
          </p:cNvSpPr>
          <p:nvPr>
            <p:ph type="title"/>
          </p:nvPr>
        </p:nvSpPr>
        <p:spPr bwMode="white">
          <a:xfrm>
            <a:off x="2287588" y="123525"/>
            <a:ext cx="6551612" cy="762000"/>
          </a:xfrm>
          <a:prstGeom prst="rect">
            <a:avLst/>
          </a:prstGeom>
          <a:noFill/>
          <a:ln w="9525">
            <a:noFill/>
            <a:miter lim="800000"/>
            <a:headEnd/>
            <a:tailEnd/>
          </a:ln>
          <a:effectLst>
            <a:outerShdw dist="35921" dir="2700000" algn="ctr" rotWithShape="0">
              <a:srgbClr val="336699"/>
            </a:outerShdw>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3"/>
          <p:cNvSpPr>
            <a:spLocks noGrp="1" noChangeArrowheads="1"/>
          </p:cNvSpPr>
          <p:nvPr>
            <p:ph type="body" idx="1"/>
          </p:nvPr>
        </p:nvSpPr>
        <p:spPr bwMode="auto">
          <a:xfrm>
            <a:off x="457200" y="13716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5" name="Text Box 11"/>
          <p:cNvSpPr txBox="1">
            <a:spLocks noChangeArrowheads="1"/>
          </p:cNvSpPr>
          <p:nvPr/>
        </p:nvSpPr>
        <p:spPr bwMode="auto">
          <a:xfrm>
            <a:off x="8667750" y="6567492"/>
            <a:ext cx="463550" cy="366712"/>
          </a:xfrm>
          <a:prstGeom prst="rect">
            <a:avLst/>
          </a:prstGeom>
          <a:noFill/>
          <a:ln w="9525" algn="ctr">
            <a:noFill/>
            <a:miter lim="800000"/>
            <a:headEnd/>
            <a:tailEnd/>
          </a:ln>
          <a:effectLst/>
        </p:spPr>
        <p:txBody>
          <a:bodyPr wrap="none"/>
          <a:lstStyle/>
          <a:p>
            <a:pPr defTabSz="914400">
              <a:defRPr/>
            </a:pPr>
            <a:fld id="{AD0E5665-E12A-4B0B-8954-DC6308D63D7E}" type="slidenum">
              <a:rPr lang="en-US" sz="1050" b="1">
                <a:solidFill>
                  <a:srgbClr val="666666"/>
                </a:solidFill>
                <a:latin typeface="Consolas" pitchFamily="49" charset="0"/>
                <a:ea typeface="+mn-ea"/>
                <a:cs typeface="+mn-cs"/>
              </a:rPr>
              <a:pPr defTabSz="914400">
                <a:defRPr/>
              </a:pPr>
              <a:t>‹#›</a:t>
            </a:fld>
            <a:endParaRPr lang="en-US" sz="1000" b="1" dirty="0">
              <a:solidFill>
                <a:srgbClr val="666666"/>
              </a:solidFill>
              <a:latin typeface="Consolas" pitchFamily="49" charset="0"/>
              <a:ea typeface="+mn-ea"/>
              <a:cs typeface="+mn-cs"/>
            </a:endParaRPr>
          </a:p>
        </p:txBody>
      </p:sp>
    </p:spTree>
    <p:extLst>
      <p:ext uri="{BB962C8B-B14F-4D97-AF65-F5344CB8AC3E}">
        <p14:creationId xmlns:p14="http://schemas.microsoft.com/office/powerpoint/2010/main" val="3868949346"/>
      </p:ext>
    </p:extLst>
  </p:cSld>
  <p:clrMap bg1="lt1" tx1="dk1" bg2="lt2" tx2="dk2" accent1="accent1" accent2="accent2" accent3="accent3" accent4="accent4" accent5="accent5" accent6="accent6" hlink="hlink" folHlink="folHlink"/>
  <p:sldLayoutIdLst>
    <p:sldLayoutId id="2147487916" r:id="rId1"/>
    <p:sldLayoutId id="2147487917" r:id="rId2"/>
  </p:sldLayoutIdLst>
  <p:timing>
    <p:tnLst>
      <p:par>
        <p:cTn xmlns:p14="http://schemas.microsoft.com/office/powerpoint/2010/main" id="1" dur="indefinite" restart="never" nodeType="tmRoot"/>
      </p:par>
    </p:tnLst>
  </p:timing>
  <p:hf hdr="0" ftr="0" dt="0"/>
  <p:txStyles>
    <p:titleStyle>
      <a:lvl1pPr algn="r" rtl="0" eaLnBrk="1" fontAlgn="base" hangingPunct="1">
        <a:lnSpc>
          <a:spcPct val="85000"/>
        </a:lnSpc>
        <a:spcBef>
          <a:spcPct val="0"/>
        </a:spcBef>
        <a:spcAft>
          <a:spcPct val="0"/>
        </a:spcAft>
        <a:defRPr sz="3600" b="1">
          <a:solidFill>
            <a:schemeClr val="bg1"/>
          </a:solidFill>
          <a:latin typeface="+mj-lt"/>
          <a:ea typeface="ヒラギノ角ゴ Pro W3" pitchFamily="-112" charset="-128"/>
          <a:cs typeface="Tw Cen MT" pitchFamily="34" charset="0"/>
        </a:defRPr>
      </a:lvl1pPr>
      <a:lvl2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2pPr>
      <a:lvl3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3pPr>
      <a:lvl4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4pPr>
      <a:lvl5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5pPr>
      <a:lvl6pPr marL="4572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6pPr>
      <a:lvl7pPr marL="9144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7pPr>
      <a:lvl8pPr marL="13716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8pPr>
      <a:lvl9pPr marL="18288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9pPr>
    </p:titleStyle>
    <p:body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Calibri" pitchFamily="34" charset="0"/>
          <a:ea typeface="ヒラギノ角ゴ Pro W3" pitchFamily="-112" charset="-128"/>
          <a:cs typeface="Calibri" pitchFamily="34"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Calibri" pitchFamily="34" charset="0"/>
          <a:ea typeface="ヒラギノ角ゴ Pro W3" pitchFamily="-112" charset="-128"/>
          <a:cs typeface="Calibri" pitchFamily="34"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Calibri" pitchFamily="34" charset="0"/>
          <a:ea typeface="ヒラギノ角ゴ Pro W3" pitchFamily="-112" charset="-128"/>
          <a:cs typeface="Calibri" pitchFamily="34"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Calibri" pitchFamily="34" charset="0"/>
          <a:ea typeface="ヒラギノ角ゴ Pro W3" pitchFamily="-112" charset="-128"/>
          <a:cs typeface="Calibri" pitchFamily="34" charset="0"/>
        </a:defRPr>
      </a:lvl4pPr>
      <a:lvl5pPr marL="2057400" indent="-228600" algn="l" rtl="0" eaLnBrk="1" fontAlgn="base" hangingPunct="1">
        <a:spcBef>
          <a:spcPct val="20000"/>
        </a:spcBef>
        <a:spcAft>
          <a:spcPct val="0"/>
        </a:spcAft>
        <a:buSzPct val="80000"/>
        <a:buChar char="o"/>
        <a:defRPr sz="2000">
          <a:solidFill>
            <a:srgbClr val="969696"/>
          </a:solidFill>
          <a:latin typeface="Calibri" pitchFamily="34" charset="0"/>
          <a:ea typeface="ヒラギノ角ゴ Pro W3" pitchFamily="-112" charset="-128"/>
          <a:cs typeface="Calibri" pitchFamily="34"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0"/>
            <a:ext cx="9144000" cy="990600"/>
          </a:xfrm>
          <a:prstGeom prst="rect">
            <a:avLst/>
          </a:prstGeom>
          <a:solidFill>
            <a:srgbClr val="5E9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Calibri"/>
            </a:endParaRPr>
          </a:p>
        </p:txBody>
      </p:sp>
      <p:sp>
        <p:nvSpPr>
          <p:cNvPr id="1026" name="Rectangle 2"/>
          <p:cNvSpPr>
            <a:spLocks noGrp="1" noChangeArrowheads="1"/>
          </p:cNvSpPr>
          <p:nvPr>
            <p:ph type="title"/>
          </p:nvPr>
        </p:nvSpPr>
        <p:spPr bwMode="white">
          <a:xfrm>
            <a:off x="2287588" y="123525"/>
            <a:ext cx="6551612" cy="762000"/>
          </a:xfrm>
          <a:prstGeom prst="rect">
            <a:avLst/>
          </a:prstGeom>
          <a:noFill/>
          <a:ln w="9525">
            <a:noFill/>
            <a:miter lim="800000"/>
            <a:headEnd/>
            <a:tailEnd/>
          </a:ln>
          <a:effectLst>
            <a:outerShdw dist="35921" dir="2700000" algn="ctr" rotWithShape="0">
              <a:srgbClr val="336699"/>
            </a:outerShdw>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3"/>
          <p:cNvSpPr>
            <a:spLocks noGrp="1" noChangeArrowheads="1"/>
          </p:cNvSpPr>
          <p:nvPr>
            <p:ph type="body" idx="1"/>
          </p:nvPr>
        </p:nvSpPr>
        <p:spPr bwMode="auto">
          <a:xfrm>
            <a:off x="457200" y="13716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5" name="Text Box 11"/>
          <p:cNvSpPr txBox="1">
            <a:spLocks noChangeArrowheads="1"/>
          </p:cNvSpPr>
          <p:nvPr/>
        </p:nvSpPr>
        <p:spPr bwMode="auto">
          <a:xfrm>
            <a:off x="8667750" y="6567488"/>
            <a:ext cx="463550" cy="366712"/>
          </a:xfrm>
          <a:prstGeom prst="rect">
            <a:avLst/>
          </a:prstGeom>
          <a:noFill/>
          <a:ln w="9525" algn="ctr">
            <a:noFill/>
            <a:miter lim="800000"/>
            <a:headEnd/>
            <a:tailEnd/>
          </a:ln>
          <a:effectLst/>
        </p:spPr>
        <p:txBody>
          <a:bodyPr wrap="none"/>
          <a:lstStyle/>
          <a:p>
            <a:pPr defTabSz="914400">
              <a:defRPr/>
            </a:pPr>
            <a:fld id="{AD0E5665-E12A-4B0B-8954-DC6308D63D7E}" type="slidenum">
              <a:rPr lang="en-US" sz="1050" b="1">
                <a:solidFill>
                  <a:srgbClr val="666666"/>
                </a:solidFill>
                <a:latin typeface="Consolas" pitchFamily="49" charset="0"/>
                <a:ea typeface="+mn-ea"/>
                <a:cs typeface="+mn-cs"/>
              </a:rPr>
              <a:pPr defTabSz="914400">
                <a:defRPr/>
              </a:pPr>
              <a:t>‹#›</a:t>
            </a:fld>
            <a:endParaRPr lang="en-US" sz="1000" b="1" dirty="0">
              <a:solidFill>
                <a:srgbClr val="666666"/>
              </a:solidFill>
              <a:latin typeface="Consolas" pitchFamily="49" charset="0"/>
              <a:ea typeface="+mn-ea"/>
              <a:cs typeface="+mn-cs"/>
            </a:endParaRPr>
          </a:p>
        </p:txBody>
      </p:sp>
    </p:spTree>
    <p:extLst>
      <p:ext uri="{BB962C8B-B14F-4D97-AF65-F5344CB8AC3E}">
        <p14:creationId xmlns:p14="http://schemas.microsoft.com/office/powerpoint/2010/main" val="55824571"/>
      </p:ext>
    </p:extLst>
  </p:cSld>
  <p:clrMap bg1="lt1" tx1="dk1" bg2="lt2" tx2="dk2" accent1="accent1" accent2="accent2" accent3="accent3" accent4="accent4" accent5="accent5" accent6="accent6" hlink="hlink" folHlink="folHlink"/>
  <p:sldLayoutIdLst>
    <p:sldLayoutId id="2147487943" r:id="rId1"/>
    <p:sldLayoutId id="2147487944" r:id="rId2"/>
  </p:sldLayoutIdLst>
  <p:timing>
    <p:tnLst>
      <p:par>
        <p:cTn xmlns:p14="http://schemas.microsoft.com/office/powerpoint/2010/main" id="1" dur="indefinite" restart="never" nodeType="tmRoot"/>
      </p:par>
    </p:tnLst>
  </p:timing>
  <p:hf hdr="0" ftr="0" dt="0"/>
  <p:txStyles>
    <p:titleStyle>
      <a:lvl1pPr algn="r" rtl="0" eaLnBrk="1" fontAlgn="base" hangingPunct="1">
        <a:lnSpc>
          <a:spcPct val="85000"/>
        </a:lnSpc>
        <a:spcBef>
          <a:spcPct val="0"/>
        </a:spcBef>
        <a:spcAft>
          <a:spcPct val="0"/>
        </a:spcAft>
        <a:defRPr sz="3600" b="1">
          <a:solidFill>
            <a:schemeClr val="bg1"/>
          </a:solidFill>
          <a:latin typeface="+mj-lt"/>
          <a:ea typeface="ヒラギノ角ゴ Pro W3" pitchFamily="-112" charset="-128"/>
          <a:cs typeface="Tw Cen MT" pitchFamily="34" charset="0"/>
        </a:defRPr>
      </a:lvl1pPr>
      <a:lvl2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2pPr>
      <a:lvl3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3pPr>
      <a:lvl4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4pPr>
      <a:lvl5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5pPr>
      <a:lvl6pPr marL="4572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6pPr>
      <a:lvl7pPr marL="9144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7pPr>
      <a:lvl8pPr marL="13716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8pPr>
      <a:lvl9pPr marL="18288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9pPr>
    </p:titleStyle>
    <p:body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Calibri" pitchFamily="34" charset="0"/>
          <a:ea typeface="ヒラギノ角ゴ Pro W3" pitchFamily="-112" charset="-128"/>
          <a:cs typeface="Calibri" pitchFamily="34"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Calibri" pitchFamily="34" charset="0"/>
          <a:ea typeface="ヒラギノ角ゴ Pro W3" pitchFamily="-112" charset="-128"/>
          <a:cs typeface="Calibri" pitchFamily="34"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Calibri" pitchFamily="34" charset="0"/>
          <a:ea typeface="ヒラギノ角ゴ Pro W3" pitchFamily="-112" charset="-128"/>
          <a:cs typeface="Calibri" pitchFamily="34"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Calibri" pitchFamily="34" charset="0"/>
          <a:ea typeface="ヒラギノ角ゴ Pro W3" pitchFamily="-112" charset="-128"/>
          <a:cs typeface="Calibri" pitchFamily="34" charset="0"/>
        </a:defRPr>
      </a:lvl4pPr>
      <a:lvl5pPr marL="2057400" indent="-228600" algn="l" rtl="0" eaLnBrk="1" fontAlgn="base" hangingPunct="1">
        <a:spcBef>
          <a:spcPct val="20000"/>
        </a:spcBef>
        <a:spcAft>
          <a:spcPct val="0"/>
        </a:spcAft>
        <a:buSzPct val="80000"/>
        <a:buChar char="o"/>
        <a:defRPr sz="2000">
          <a:solidFill>
            <a:srgbClr val="969696"/>
          </a:solidFill>
          <a:latin typeface="Calibri" pitchFamily="34" charset="0"/>
          <a:ea typeface="ヒラギノ角ゴ Pro W3" pitchFamily="-112" charset="-128"/>
          <a:cs typeface="Calibri" pitchFamily="34"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457200" y="-339725"/>
            <a:ext cx="82264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b" anchorCtr="0" compatLnSpc="1">
            <a:prstTxWarp prst="textNoShape">
              <a:avLst/>
            </a:prstTxWarp>
          </a:bodyPr>
          <a:lstStyle/>
          <a:p>
            <a:pPr lvl="0"/>
            <a:r>
              <a:rPr lang="en-GB"/>
              <a:t>Click to edit the title text format</a:t>
            </a:r>
          </a:p>
        </p:txBody>
      </p:sp>
      <p:sp>
        <p:nvSpPr>
          <p:cNvPr id="1027" name="Rectangle 2"/>
          <p:cNvSpPr>
            <a:spLocks noGrp="1" noChangeArrowheads="1"/>
          </p:cNvSpPr>
          <p:nvPr>
            <p:ph type="body" idx="1"/>
          </p:nvPr>
        </p:nvSpPr>
        <p:spPr bwMode="auto">
          <a:xfrm>
            <a:off x="457200" y="1600200"/>
            <a:ext cx="8226425" cy="411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FAA26D3D-D897-4be2-8F04-BA451C77F1D7}">
              <ma14:placeholderFlag xmlns:ma14="http://schemas.microsoft.com/office/mac/drawingml/2011/main" val="1"/>
            </a:ext>
          </a:extLst>
        </p:spPr>
        <p:txBody>
          <a:bodyPr vert="horz" wrap="square" lIns="90000" tIns="46800" rIns="90000" bIns="46800" numCol="1" anchor="t" anchorCtr="0" compatLnSpc="1">
            <a:prstTxWarp prst="textNoShape">
              <a:avLst/>
            </a:prstTxWarp>
          </a:bodyPr>
          <a:lstStyle/>
          <a:p>
            <a:pPr lvl="0"/>
            <a:r>
              <a:rPr lang="en-GB"/>
              <a:t>Click to edit the outline text format</a:t>
            </a:r>
          </a:p>
          <a:p>
            <a:pPr lvl="1"/>
            <a:r>
              <a:rPr lang="en-GB"/>
              <a:t>Second Outline Level</a:t>
            </a:r>
          </a:p>
          <a:p>
            <a:pPr lvl="2"/>
            <a:r>
              <a:rPr lang="en-GB"/>
              <a:t>Third Outline Level</a:t>
            </a:r>
          </a:p>
        </p:txBody>
      </p:sp>
      <p:sp>
        <p:nvSpPr>
          <p:cNvPr id="1028" name="Text Box 3"/>
          <p:cNvSpPr txBox="1">
            <a:spLocks noChangeArrowheads="1"/>
          </p:cNvSpPr>
          <p:nvPr/>
        </p:nvSpPr>
        <p:spPr bwMode="auto">
          <a:xfrm>
            <a:off x="457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
        <p:nvSpPr>
          <p:cNvPr id="1029" name="Text Box 4"/>
          <p:cNvSpPr txBox="1">
            <a:spLocks noChangeArrowheads="1"/>
          </p:cNvSpPr>
          <p:nvPr/>
        </p:nvSpPr>
        <p:spPr bwMode="auto">
          <a:xfrm>
            <a:off x="5791200" y="6245225"/>
            <a:ext cx="2895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buClr>
                <a:srgbClr val="000000"/>
              </a:buClr>
              <a:buSzPct val="100000"/>
              <a:buFont typeface="Times New Roman" charset="0"/>
              <a:buNone/>
            </a:pPr>
            <a:endParaRPr lang="en-US" sz="1800">
              <a:solidFill>
                <a:srgbClr val="37305A"/>
              </a:solidFill>
              <a:cs typeface="Arial" charset="0"/>
            </a:endParaRPr>
          </a:p>
        </p:txBody>
      </p:sp>
    </p:spTree>
    <p:extLst>
      <p:ext uri="{BB962C8B-B14F-4D97-AF65-F5344CB8AC3E}">
        <p14:creationId xmlns:p14="http://schemas.microsoft.com/office/powerpoint/2010/main" val="1189202413"/>
      </p:ext>
    </p:extLst>
  </p:cSld>
  <p:clrMap bg1="lt1" tx1="dk1" bg2="lt2" tx2="dk2" accent1="accent1" accent2="accent2" accent3="accent3" accent4="accent4" accent5="accent5" accent6="accent6" hlink="hlink" folHlink="folHlink"/>
  <p:sldLayoutIdLst>
    <p:sldLayoutId id="2147487959" r:id="rId1"/>
    <p:sldLayoutId id="2147487960" r:id="rId2"/>
    <p:sldLayoutId id="2147487961" r:id="rId3"/>
    <p:sldLayoutId id="2147487962" r:id="rId4"/>
  </p:sldLayoutIdLst>
  <p:hf sldNum="0" hdr="0" ftr="0" dt="0"/>
  <p:txStyles>
    <p:titleStyle>
      <a:lvl1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a:ea typeface="ＭＳ Ｐゴシック" charset="-128"/>
          <a:cs typeface="Arial"/>
        </a:defRPr>
      </a:lvl1pPr>
      <a:lvl2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2pPr>
      <a:lvl3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3pPr>
      <a:lvl4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4pPr>
      <a:lvl5pPr algn="l" defTabSz="457200" rtl="0" eaLnBrk="0" fontAlgn="base" hangingPunct="0">
        <a:spcBef>
          <a:spcPct val="0"/>
        </a:spcBef>
        <a:spcAft>
          <a:spcPct val="0"/>
        </a:spcAft>
        <a:buClr>
          <a:srgbClr val="000000"/>
        </a:buClr>
        <a:buSzPct val="100000"/>
        <a:buFont typeface="Times New Roman" charset="0"/>
        <a:defRPr sz="4000" b="1">
          <a:solidFill>
            <a:srgbClr val="161645"/>
          </a:solidFill>
          <a:latin typeface="Arial" charset="0"/>
          <a:ea typeface="ＭＳ Ｐゴシック" charset="-128"/>
          <a:cs typeface="Arial" charset="0"/>
        </a:defRPr>
      </a:lvl5pPr>
      <a:lvl6pPr marL="25146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6pPr>
      <a:lvl7pPr marL="29718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7pPr>
      <a:lvl8pPr marL="34290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8pPr>
      <a:lvl9pPr marL="3886200" indent="-228600" algn="l" defTabSz="457200" rtl="0" eaLnBrk="0" fontAlgn="base" hangingPunct="0">
        <a:spcBef>
          <a:spcPct val="0"/>
        </a:spcBef>
        <a:spcAft>
          <a:spcPct val="0"/>
        </a:spcAft>
        <a:buClr>
          <a:srgbClr val="000000"/>
        </a:buClr>
        <a:buSzPct val="100000"/>
        <a:buFont typeface="Times New Roman" pitchFamily="16" charset="0"/>
        <a:defRPr sz="4800">
          <a:solidFill>
            <a:srgbClr val="161645"/>
          </a:solidFill>
          <a:latin typeface="Gill Sans MT" pitchFamily="32" charset="0"/>
          <a:cs typeface="Arial" charset="0"/>
        </a:defRPr>
      </a:lvl9pPr>
    </p:titleStyle>
    <p:bodyStyle>
      <a:lvl1pPr marL="342900" indent="-342900" algn="l" defTabSz="457200" rtl="0" eaLnBrk="0" fontAlgn="base" hangingPunct="0">
        <a:spcBef>
          <a:spcPts val="900"/>
        </a:spcBef>
        <a:spcAft>
          <a:spcPct val="0"/>
        </a:spcAft>
        <a:buClr>
          <a:srgbClr val="000000"/>
        </a:buClr>
        <a:buSzPct val="100000"/>
        <a:buFont typeface="Times New Roman" charset="0"/>
        <a:buChar char="•"/>
        <a:defRPr sz="2400">
          <a:solidFill>
            <a:srgbClr val="00264D"/>
          </a:solidFill>
          <a:latin typeface="Arial"/>
          <a:ea typeface="ＭＳ Ｐゴシック" charset="-128"/>
          <a:cs typeface="Arial"/>
        </a:defRPr>
      </a:lvl1pPr>
      <a:lvl2pPr marL="742950" indent="-285750" algn="l" defTabSz="457200" rtl="0" eaLnBrk="0" fontAlgn="base" hangingPunct="0">
        <a:spcBef>
          <a:spcPts val="800"/>
        </a:spcBef>
        <a:spcAft>
          <a:spcPct val="0"/>
        </a:spcAft>
        <a:buClr>
          <a:srgbClr val="000000"/>
        </a:buClr>
        <a:buSzPct val="100000"/>
        <a:buFont typeface="Times New Roman" charset="0"/>
        <a:buChar char="–"/>
        <a:defRPr sz="2000">
          <a:solidFill>
            <a:srgbClr val="00264D"/>
          </a:solidFill>
          <a:latin typeface="Arial"/>
          <a:ea typeface="ＭＳ Ｐゴシック" charset="-128"/>
          <a:cs typeface="Arial"/>
        </a:defRPr>
      </a:lvl2pPr>
      <a:lvl3pPr marL="1143000" indent="-228600" algn="l" defTabSz="457200" rtl="0" eaLnBrk="0" fontAlgn="base" hangingPunct="0">
        <a:spcBef>
          <a:spcPts val="700"/>
        </a:spcBef>
        <a:spcAft>
          <a:spcPct val="0"/>
        </a:spcAft>
        <a:buClr>
          <a:srgbClr val="000000"/>
        </a:buClr>
        <a:buSzPct val="100000"/>
        <a:buFont typeface="Times New Roman" charset="0"/>
        <a:buChar char="•"/>
        <a:defRPr>
          <a:solidFill>
            <a:srgbClr val="00264D"/>
          </a:solidFill>
          <a:latin typeface="Arial"/>
          <a:ea typeface="ＭＳ Ｐゴシック" charset="-128"/>
          <a:cs typeface="Arial"/>
        </a:defRPr>
      </a:lvl3pPr>
      <a:lvl4pPr marL="16002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4pPr>
      <a:lvl5pPr marL="2057400" indent="-228600" algn="l" defTabSz="457200" rtl="0" eaLnBrk="0" fontAlgn="base" hangingPunct="0">
        <a:spcBef>
          <a:spcPts val="600"/>
        </a:spcBef>
        <a:spcAft>
          <a:spcPct val="0"/>
        </a:spcAft>
        <a:buClr>
          <a:srgbClr val="000000"/>
        </a:buClr>
        <a:buSzPct val="100000"/>
        <a:buFont typeface="Times New Roman" charset="0"/>
        <a:buChar char="»"/>
        <a:defRPr sz="2200" b="1">
          <a:solidFill>
            <a:srgbClr val="00264D"/>
          </a:solidFill>
          <a:latin typeface="Arial"/>
          <a:ea typeface="ＭＳ Ｐゴシック" charset="-128"/>
          <a:cs typeface="Arial"/>
        </a:defRPr>
      </a:lvl5pPr>
      <a:lvl6pPr marL="25146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6pPr>
      <a:lvl7pPr marL="29718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7pPr>
      <a:lvl8pPr marL="34290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8pPr>
      <a:lvl9pPr marL="3886200" indent="-228600" algn="l" defTabSz="457200" rtl="0" eaLnBrk="0" fontAlgn="base" hangingPunct="0">
        <a:spcBef>
          <a:spcPts val="600"/>
        </a:spcBef>
        <a:spcAft>
          <a:spcPct val="0"/>
        </a:spcAft>
        <a:buClr>
          <a:srgbClr val="000000"/>
        </a:buClr>
        <a:buSzPct val="100000"/>
        <a:buFont typeface="Times New Roman" pitchFamily="16" charset="0"/>
        <a:defRPr sz="2400" b="1">
          <a:solidFill>
            <a:srgbClr val="6B6BCF"/>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7890" name="Picture 21" descr="P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8" descr="GENI-logo-final"/>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9"/>
          <p:cNvSpPr>
            <a:spLocks noChangeArrowheads="1"/>
          </p:cNvSpPr>
          <p:nvPr userDrawn="1"/>
        </p:nvSpPr>
        <p:spPr bwMode="auto">
          <a:xfrm>
            <a:off x="485775" y="6589713"/>
            <a:ext cx="3200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a:r>
              <a:rPr lang="en-US" sz="1000" smtClean="0">
                <a:solidFill>
                  <a:srgbClr val="808080"/>
                </a:solidFill>
                <a:ea typeface="Kozuka Gothic Pro L" charset="0"/>
                <a:cs typeface="Kozuka Gothic Pro L" charset="0"/>
              </a:rPr>
              <a:t>Sponsored by the National Science Foundation</a:t>
            </a:r>
          </a:p>
        </p:txBody>
      </p:sp>
      <p:sp>
        <p:nvSpPr>
          <p:cNvPr id="37893" name="Rectangle 10"/>
          <p:cNvSpPr>
            <a:spLocks noChangeArrowheads="1"/>
          </p:cNvSpPr>
          <p:nvPr userDrawn="1"/>
        </p:nvSpPr>
        <p:spPr bwMode="auto">
          <a:xfrm>
            <a:off x="8458200" y="6537325"/>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400"/>
            <a:fld id="{97B0A2F7-F2E0-7243-9E81-007EA4808166}" type="slidenum">
              <a:rPr lang="en-US" sz="1000" smtClean="0">
                <a:solidFill>
                  <a:srgbClr val="808080"/>
                </a:solidFill>
                <a:ea typeface="Kozuka Gothic Pro L" charset="0"/>
                <a:cs typeface="Kozuka Gothic Pro L" charset="0"/>
              </a:rPr>
              <a:pPr algn="r" defTabSz="914400"/>
              <a:t>‹#›</a:t>
            </a:fld>
            <a:endParaRPr lang="en-US" sz="1000" smtClean="0">
              <a:solidFill>
                <a:srgbClr val="808080"/>
              </a:solidFill>
              <a:ea typeface="Kozuka Gothic Pro L" charset="0"/>
              <a:cs typeface="Kozuka Gothic Pro L" charset="0"/>
            </a:endParaRPr>
          </a:p>
        </p:txBody>
      </p:sp>
      <p:sp>
        <p:nvSpPr>
          <p:cNvPr id="37894" name="Rectangle 17"/>
          <p:cNvSpPr>
            <a:spLocks noGrp="1" noChangeArrowheads="1"/>
          </p:cNvSpPr>
          <p:nvPr>
            <p:ph type="title"/>
          </p:nvPr>
        </p:nvSpPr>
        <p:spPr bwMode="auto">
          <a:xfrm>
            <a:off x="6858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 line 1</a:t>
            </a:r>
            <a:br>
              <a:rPr lang="en-US"/>
            </a:br>
            <a:r>
              <a:rPr lang="en-US"/>
              <a:t>Click to edit Master title style- line 2</a:t>
            </a:r>
          </a:p>
        </p:txBody>
      </p:sp>
      <p:sp>
        <p:nvSpPr>
          <p:cNvPr id="37895" name="Rectangle 18"/>
          <p:cNvSpPr>
            <a:spLocks noGrp="1" noChangeArrowheads="1"/>
          </p:cNvSpPr>
          <p:nvPr>
            <p:ph type="body" idx="1"/>
          </p:nvPr>
        </p:nvSpPr>
        <p:spPr bwMode="auto">
          <a:xfrm>
            <a:off x="457200" y="1447800"/>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7896" name="Picture 22" descr="nsf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883936"/>
      </p:ext>
    </p:extLst>
  </p:cSld>
  <p:clrMap bg1="lt1" tx1="dk1" bg2="lt2" tx2="dk2" accent1="accent1" accent2="accent2" accent3="accent3" accent4="accent4" accent5="accent5" accent6="accent6" hlink="hlink" folHlink="folHlink"/>
  <p:hf sldNum="0" hdr="0" ftr="0"/>
  <p:txStyles>
    <p:titleStyle>
      <a:lvl1pPr algn="r" rtl="0" eaLnBrk="0" fontAlgn="base" hangingPunct="0">
        <a:spcBef>
          <a:spcPct val="0"/>
        </a:spcBef>
        <a:spcAft>
          <a:spcPct val="0"/>
        </a:spcAft>
        <a:defRPr sz="2500">
          <a:solidFill>
            <a:srgbClr val="333333"/>
          </a:solidFill>
          <a:latin typeface="+mj-lt"/>
          <a:ea typeface="ＭＳ Ｐゴシック" charset="-128"/>
          <a:cs typeface="ＭＳ Ｐゴシック" charset="-128"/>
        </a:defRPr>
      </a:lvl1pPr>
      <a:lvl2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2pPr>
      <a:lvl3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3pPr>
      <a:lvl4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4pPr>
      <a:lvl5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5pPr>
      <a:lvl6pPr marL="457200" algn="r" rtl="0" fontAlgn="base">
        <a:spcBef>
          <a:spcPct val="0"/>
        </a:spcBef>
        <a:spcAft>
          <a:spcPct val="0"/>
        </a:spcAft>
        <a:defRPr sz="2500">
          <a:solidFill>
            <a:srgbClr val="333333"/>
          </a:solidFill>
          <a:latin typeface="Franklin Gothic Medium" charset="0"/>
        </a:defRPr>
      </a:lvl6pPr>
      <a:lvl7pPr marL="914400" algn="r" rtl="0" fontAlgn="base">
        <a:spcBef>
          <a:spcPct val="0"/>
        </a:spcBef>
        <a:spcAft>
          <a:spcPct val="0"/>
        </a:spcAft>
        <a:defRPr sz="2500">
          <a:solidFill>
            <a:srgbClr val="333333"/>
          </a:solidFill>
          <a:latin typeface="Franklin Gothic Medium" charset="0"/>
        </a:defRPr>
      </a:lvl7pPr>
      <a:lvl8pPr marL="1371600" algn="r" rtl="0" fontAlgn="base">
        <a:spcBef>
          <a:spcPct val="0"/>
        </a:spcBef>
        <a:spcAft>
          <a:spcPct val="0"/>
        </a:spcAft>
        <a:defRPr sz="2500">
          <a:solidFill>
            <a:srgbClr val="333333"/>
          </a:solidFill>
          <a:latin typeface="Franklin Gothic Medium" charset="0"/>
        </a:defRPr>
      </a:lvl8pPr>
      <a:lvl9pPr marL="1828800" algn="r" rtl="0" fontAlgn="base">
        <a:spcBef>
          <a:spcPct val="0"/>
        </a:spcBef>
        <a:spcAft>
          <a:spcPct val="0"/>
        </a:spcAft>
        <a:defRPr sz="2500">
          <a:solidFill>
            <a:srgbClr val="333333"/>
          </a:solidFill>
          <a:latin typeface="Franklin Gothic Medium" charset="0"/>
        </a:defRPr>
      </a:lvl9pPr>
    </p:titleStyle>
    <p:bodyStyle>
      <a:lvl1pPr marL="342900" indent="-342900" algn="l" rtl="0" eaLnBrk="0" fontAlgn="base" hangingPunct="0">
        <a:spcBef>
          <a:spcPct val="20000"/>
        </a:spcBef>
        <a:spcAft>
          <a:spcPct val="0"/>
        </a:spcAft>
        <a:buChar char="•"/>
        <a:defRPr sz="3200">
          <a:solidFill>
            <a:srgbClr val="080808"/>
          </a:solidFill>
          <a:latin typeface="+mn-lt"/>
          <a:ea typeface="+mn-ea"/>
          <a:cs typeface="+mn-cs"/>
        </a:defRPr>
      </a:lvl1pPr>
      <a:lvl2pPr marL="742950" indent="-285750" algn="l" rtl="0" eaLnBrk="0" fontAlgn="base" hangingPunct="0">
        <a:spcBef>
          <a:spcPct val="20000"/>
        </a:spcBef>
        <a:spcAft>
          <a:spcPct val="0"/>
        </a:spcAft>
        <a:buChar char="–"/>
        <a:defRPr sz="2800">
          <a:solidFill>
            <a:srgbClr val="080808"/>
          </a:solidFill>
          <a:latin typeface="+mn-lt"/>
          <a:ea typeface="+mn-ea"/>
          <a:cs typeface="+mn-cs"/>
        </a:defRPr>
      </a:lvl2pPr>
      <a:lvl3pPr marL="1143000" indent="-228600" algn="l" rtl="0" eaLnBrk="0" fontAlgn="base" hangingPunct="0">
        <a:spcBef>
          <a:spcPct val="20000"/>
        </a:spcBef>
        <a:spcAft>
          <a:spcPct val="0"/>
        </a:spcAft>
        <a:buChar char="•"/>
        <a:defRPr sz="2400">
          <a:solidFill>
            <a:srgbClr val="080808"/>
          </a:solidFill>
          <a:latin typeface="+mn-lt"/>
          <a:ea typeface="+mn-ea"/>
          <a:cs typeface="+mn-cs"/>
        </a:defRPr>
      </a:lvl3pPr>
      <a:lvl4pPr marL="1600200" indent="-228600" algn="l" rtl="0" eaLnBrk="0" fontAlgn="base" hangingPunct="0">
        <a:spcBef>
          <a:spcPct val="20000"/>
        </a:spcBef>
        <a:spcAft>
          <a:spcPct val="0"/>
        </a:spcAft>
        <a:buChar char="–"/>
        <a:defRPr sz="2000">
          <a:solidFill>
            <a:srgbClr val="080808"/>
          </a:solidFill>
          <a:latin typeface="+mn-lt"/>
          <a:ea typeface="+mn-ea"/>
          <a:cs typeface="+mn-cs"/>
        </a:defRPr>
      </a:lvl4pPr>
      <a:lvl5pPr marL="2057400" indent="-228600" algn="l" rtl="0" eaLnBrk="0" fontAlgn="base" hangingPunct="0">
        <a:spcBef>
          <a:spcPct val="20000"/>
        </a:spcBef>
        <a:spcAft>
          <a:spcPct val="0"/>
        </a:spcAft>
        <a:buChar char="»"/>
        <a:defRPr sz="2000">
          <a:solidFill>
            <a:srgbClr val="080808"/>
          </a:solidFill>
          <a:latin typeface="+mn-lt"/>
          <a:ea typeface="+mn-ea"/>
          <a:cs typeface="+mn-cs"/>
        </a:defRPr>
      </a:lvl5pPr>
      <a:lvl6pPr marL="2514600" indent="-228600" algn="l" rtl="0" fontAlgn="base">
        <a:spcBef>
          <a:spcPct val="20000"/>
        </a:spcBef>
        <a:spcAft>
          <a:spcPct val="0"/>
        </a:spcAft>
        <a:buChar char="»"/>
        <a:defRPr sz="2000">
          <a:solidFill>
            <a:srgbClr val="080808"/>
          </a:solidFill>
          <a:latin typeface="+mn-lt"/>
          <a:ea typeface="+mn-ea"/>
          <a:cs typeface="+mn-cs"/>
        </a:defRPr>
      </a:lvl6pPr>
      <a:lvl7pPr marL="2971800" indent="-228600" algn="l" rtl="0" fontAlgn="base">
        <a:spcBef>
          <a:spcPct val="20000"/>
        </a:spcBef>
        <a:spcAft>
          <a:spcPct val="0"/>
        </a:spcAft>
        <a:buChar char="»"/>
        <a:defRPr sz="2000">
          <a:solidFill>
            <a:srgbClr val="080808"/>
          </a:solidFill>
          <a:latin typeface="+mn-lt"/>
          <a:ea typeface="+mn-ea"/>
          <a:cs typeface="+mn-cs"/>
        </a:defRPr>
      </a:lvl7pPr>
      <a:lvl8pPr marL="3429000" indent="-228600" algn="l" rtl="0" fontAlgn="base">
        <a:spcBef>
          <a:spcPct val="20000"/>
        </a:spcBef>
        <a:spcAft>
          <a:spcPct val="0"/>
        </a:spcAft>
        <a:buChar char="»"/>
        <a:defRPr sz="2000">
          <a:solidFill>
            <a:srgbClr val="080808"/>
          </a:solidFill>
          <a:latin typeface="+mn-lt"/>
          <a:ea typeface="+mn-ea"/>
          <a:cs typeface="+mn-cs"/>
        </a:defRPr>
      </a:lvl8pPr>
      <a:lvl9pPr marL="3886200" indent="-228600" algn="l" rtl="0" fontAlgn="base">
        <a:spcBef>
          <a:spcPct val="20000"/>
        </a:spcBef>
        <a:spcAft>
          <a:spcPct val="0"/>
        </a:spcAft>
        <a:buChar char="»"/>
        <a:defRPr sz="2000">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10"/>
          <p:cNvSpPr/>
          <p:nvPr/>
        </p:nvSpPr>
        <p:spPr>
          <a:xfrm>
            <a:off x="0" y="0"/>
            <a:ext cx="9144000" cy="990600"/>
          </a:xfrm>
          <a:prstGeom prst="rect">
            <a:avLst/>
          </a:prstGeom>
          <a:solidFill>
            <a:srgbClr val="5E9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1800">
              <a:solidFill>
                <a:prstClr val="white"/>
              </a:solidFill>
              <a:latin typeface="Calibri"/>
            </a:endParaRPr>
          </a:p>
        </p:txBody>
      </p:sp>
      <p:sp>
        <p:nvSpPr>
          <p:cNvPr id="1026" name="Rectangle 2"/>
          <p:cNvSpPr>
            <a:spLocks noGrp="1" noChangeArrowheads="1"/>
          </p:cNvSpPr>
          <p:nvPr>
            <p:ph type="title"/>
          </p:nvPr>
        </p:nvSpPr>
        <p:spPr bwMode="white">
          <a:xfrm>
            <a:off x="2287588" y="123525"/>
            <a:ext cx="6551612" cy="762000"/>
          </a:xfrm>
          <a:prstGeom prst="rect">
            <a:avLst/>
          </a:prstGeom>
          <a:noFill/>
          <a:ln w="9525">
            <a:noFill/>
            <a:miter lim="800000"/>
            <a:headEnd/>
            <a:tailEnd/>
          </a:ln>
          <a:effectLst>
            <a:outerShdw dist="35921" dir="2700000" algn="ctr" rotWithShape="0">
              <a:srgbClr val="336699"/>
            </a:outerShdw>
          </a:effectLst>
        </p:spPr>
        <p:txBody>
          <a:bodyPr vert="horz" wrap="square" lIns="91440" tIns="45720" rIns="91440" bIns="45720" numCol="1" anchor="ctr" anchorCtr="0" compatLnSpc="1">
            <a:prstTxWarp prst="textNoShape">
              <a:avLst/>
            </a:prstTxWarp>
          </a:bodyPr>
          <a:lstStyle/>
          <a:p>
            <a:pPr lvl="0"/>
            <a:r>
              <a:rPr lang="en-US" dirty="0" smtClean="0"/>
              <a:t>Click to edit Master title style</a:t>
            </a:r>
          </a:p>
        </p:txBody>
      </p:sp>
      <p:sp>
        <p:nvSpPr>
          <p:cNvPr id="1030" name="Rectangle 3"/>
          <p:cNvSpPr>
            <a:spLocks noGrp="1" noChangeArrowheads="1"/>
          </p:cNvSpPr>
          <p:nvPr>
            <p:ph type="body" idx="1"/>
          </p:nvPr>
        </p:nvSpPr>
        <p:spPr bwMode="auto">
          <a:xfrm>
            <a:off x="457200" y="1371600"/>
            <a:ext cx="8229600" cy="4800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5" name="Text Box 11"/>
          <p:cNvSpPr txBox="1">
            <a:spLocks noChangeArrowheads="1"/>
          </p:cNvSpPr>
          <p:nvPr/>
        </p:nvSpPr>
        <p:spPr bwMode="auto">
          <a:xfrm>
            <a:off x="8667750" y="6567492"/>
            <a:ext cx="463550" cy="366712"/>
          </a:xfrm>
          <a:prstGeom prst="rect">
            <a:avLst/>
          </a:prstGeom>
          <a:noFill/>
          <a:ln w="9525" algn="ctr">
            <a:noFill/>
            <a:miter lim="800000"/>
            <a:headEnd/>
            <a:tailEnd/>
          </a:ln>
          <a:effectLst/>
        </p:spPr>
        <p:txBody>
          <a:bodyPr wrap="none"/>
          <a:lstStyle/>
          <a:p>
            <a:pPr defTabSz="914400">
              <a:defRPr/>
            </a:pPr>
            <a:fld id="{AD0E5665-E12A-4B0B-8954-DC6308D63D7E}" type="slidenum">
              <a:rPr lang="en-US" sz="1050" b="1">
                <a:solidFill>
                  <a:srgbClr val="666666"/>
                </a:solidFill>
                <a:latin typeface="Consolas" pitchFamily="49" charset="0"/>
              </a:rPr>
              <a:pPr defTabSz="914400">
                <a:defRPr/>
              </a:pPr>
              <a:t>‹#›</a:t>
            </a:fld>
            <a:endParaRPr lang="en-US" sz="1000" b="1" dirty="0">
              <a:solidFill>
                <a:srgbClr val="666666"/>
              </a:solidFill>
              <a:latin typeface="Consolas" pitchFamily="49" charset="0"/>
            </a:endParaRPr>
          </a:p>
        </p:txBody>
      </p:sp>
    </p:spTree>
    <p:extLst>
      <p:ext uri="{BB962C8B-B14F-4D97-AF65-F5344CB8AC3E}">
        <p14:creationId xmlns:p14="http://schemas.microsoft.com/office/powerpoint/2010/main" val="1217010951"/>
      </p:ext>
    </p:extLst>
  </p:cSld>
  <p:clrMap bg1="lt1" tx1="dk1" bg2="lt2" tx2="dk2" accent1="accent1" accent2="accent2" accent3="accent3" accent4="accent4" accent5="accent5" accent6="accent6" hlink="hlink" folHlink="folHlink"/>
  <p:sldLayoutIdLst>
    <p:sldLayoutId id="2147488005" r:id="rId1"/>
    <p:sldLayoutId id="2147488006" r:id="rId2"/>
  </p:sldLayoutIdLst>
  <p:timing>
    <p:tnLst>
      <p:par>
        <p:cTn xmlns:p14="http://schemas.microsoft.com/office/powerpoint/2010/main" id="1" dur="indefinite" restart="never" nodeType="tmRoot"/>
      </p:par>
    </p:tnLst>
  </p:timing>
  <p:hf hdr="0" ftr="0" dt="0"/>
  <p:txStyles>
    <p:titleStyle>
      <a:lvl1pPr algn="r" rtl="0" eaLnBrk="1" fontAlgn="base" hangingPunct="1">
        <a:lnSpc>
          <a:spcPct val="85000"/>
        </a:lnSpc>
        <a:spcBef>
          <a:spcPct val="0"/>
        </a:spcBef>
        <a:spcAft>
          <a:spcPct val="0"/>
        </a:spcAft>
        <a:defRPr sz="3600" b="1">
          <a:solidFill>
            <a:schemeClr val="bg1"/>
          </a:solidFill>
          <a:latin typeface="+mj-lt"/>
          <a:ea typeface="ヒラギノ角ゴ Pro W3" pitchFamily="-112" charset="-128"/>
          <a:cs typeface="Tw Cen MT" pitchFamily="34" charset="0"/>
        </a:defRPr>
      </a:lvl1pPr>
      <a:lvl2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2pPr>
      <a:lvl3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3pPr>
      <a:lvl4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4pPr>
      <a:lvl5pPr algn="r" rtl="0" eaLnBrk="1" fontAlgn="base" hangingPunct="1">
        <a:lnSpc>
          <a:spcPct val="85000"/>
        </a:lnSpc>
        <a:spcBef>
          <a:spcPct val="0"/>
        </a:spcBef>
        <a:spcAft>
          <a:spcPct val="0"/>
        </a:spcAft>
        <a:defRPr sz="4000" b="1">
          <a:solidFill>
            <a:schemeClr val="bg1"/>
          </a:solidFill>
          <a:latin typeface="Calibri" pitchFamily="34" charset="0"/>
          <a:ea typeface="ヒラギノ角ゴ Pro W3" pitchFamily="-112" charset="-128"/>
          <a:cs typeface="ヒラギノ角ゴ Pro W3" pitchFamily="-112" charset="-128"/>
        </a:defRPr>
      </a:lvl5pPr>
      <a:lvl6pPr marL="4572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6pPr>
      <a:lvl7pPr marL="9144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7pPr>
      <a:lvl8pPr marL="13716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8pPr>
      <a:lvl9pPr marL="1828800" algn="r" rtl="0" eaLnBrk="1" fontAlgn="base" hangingPunct="1">
        <a:lnSpc>
          <a:spcPct val="85000"/>
        </a:lnSpc>
        <a:spcBef>
          <a:spcPct val="0"/>
        </a:spcBef>
        <a:spcAft>
          <a:spcPct val="0"/>
        </a:spcAft>
        <a:defRPr sz="4000" b="1">
          <a:solidFill>
            <a:srgbClr val="FFFF66"/>
          </a:solidFill>
          <a:latin typeface="Trebuchet MS" pitchFamily="34" charset="0"/>
          <a:cs typeface="Arial" charset="0"/>
        </a:defRPr>
      </a:lvl9pPr>
    </p:titleStyle>
    <p:bodyStyle>
      <a:lvl1pPr marL="342900" indent="-342900" algn="l" rtl="0" eaLnBrk="1" fontAlgn="base" hangingPunct="1">
        <a:lnSpc>
          <a:spcPct val="90000"/>
        </a:lnSpc>
        <a:spcBef>
          <a:spcPct val="20000"/>
        </a:spcBef>
        <a:spcAft>
          <a:spcPct val="20000"/>
        </a:spcAft>
        <a:buClr>
          <a:srgbClr val="336699"/>
        </a:buClr>
        <a:buSzPct val="115000"/>
        <a:buFont typeface="Wingdings" pitchFamily="-128" charset="2"/>
        <a:buChar char="§"/>
        <a:defRPr sz="3200">
          <a:solidFill>
            <a:srgbClr val="003366"/>
          </a:solidFill>
          <a:latin typeface="Calibri" pitchFamily="34" charset="0"/>
          <a:ea typeface="ヒラギノ角ゴ Pro W3" pitchFamily="-112" charset="-128"/>
          <a:cs typeface="Calibri" pitchFamily="34" charset="0"/>
        </a:defRPr>
      </a:lvl1pPr>
      <a:lvl2pPr marL="742950" indent="-285750" algn="l" rtl="0" eaLnBrk="1" fontAlgn="base" hangingPunct="1">
        <a:lnSpc>
          <a:spcPct val="90000"/>
        </a:lnSpc>
        <a:spcBef>
          <a:spcPct val="20000"/>
        </a:spcBef>
        <a:spcAft>
          <a:spcPct val="20000"/>
        </a:spcAft>
        <a:buClr>
          <a:srgbClr val="6699CC"/>
        </a:buClr>
        <a:buSzPct val="125000"/>
        <a:buChar char="•"/>
        <a:defRPr sz="2800">
          <a:solidFill>
            <a:srgbClr val="335F89"/>
          </a:solidFill>
          <a:latin typeface="Calibri" pitchFamily="34" charset="0"/>
          <a:ea typeface="ヒラギノ角ゴ Pro W3" pitchFamily="-112" charset="-128"/>
          <a:cs typeface="Calibri" pitchFamily="34" charset="0"/>
        </a:defRPr>
      </a:lvl2pPr>
      <a:lvl3pPr marL="1143000" indent="-228600" algn="l" rtl="0" eaLnBrk="1" fontAlgn="base" hangingPunct="1">
        <a:lnSpc>
          <a:spcPct val="90000"/>
        </a:lnSpc>
        <a:spcBef>
          <a:spcPct val="20000"/>
        </a:spcBef>
        <a:spcAft>
          <a:spcPct val="20000"/>
        </a:spcAft>
        <a:buClr>
          <a:srgbClr val="336699"/>
        </a:buClr>
        <a:buSzPct val="115000"/>
        <a:buFont typeface="Wingdings" pitchFamily="-128" charset="2"/>
        <a:buChar char="w"/>
        <a:defRPr sz="2400">
          <a:solidFill>
            <a:srgbClr val="5F5F5F"/>
          </a:solidFill>
          <a:latin typeface="Calibri" pitchFamily="34" charset="0"/>
          <a:ea typeface="ヒラギノ角ゴ Pro W3" pitchFamily="-112" charset="-128"/>
          <a:cs typeface="Calibri" pitchFamily="34" charset="0"/>
        </a:defRPr>
      </a:lvl3pPr>
      <a:lvl4pPr marL="1600200" indent="-228600" algn="l" rtl="0" eaLnBrk="1" fontAlgn="base" hangingPunct="1">
        <a:spcBef>
          <a:spcPct val="20000"/>
        </a:spcBef>
        <a:spcAft>
          <a:spcPct val="0"/>
        </a:spcAft>
        <a:buSzPct val="75000"/>
        <a:buFont typeface="Wingdings" pitchFamily="-128" charset="2"/>
        <a:buChar char="v"/>
        <a:defRPr sz="2000">
          <a:solidFill>
            <a:srgbClr val="808080"/>
          </a:solidFill>
          <a:latin typeface="Calibri" pitchFamily="34" charset="0"/>
          <a:ea typeface="ヒラギノ角ゴ Pro W3" pitchFamily="-112" charset="-128"/>
          <a:cs typeface="Calibri" pitchFamily="34" charset="0"/>
        </a:defRPr>
      </a:lvl4pPr>
      <a:lvl5pPr marL="2057400" indent="-228600" algn="l" rtl="0" eaLnBrk="1" fontAlgn="base" hangingPunct="1">
        <a:spcBef>
          <a:spcPct val="20000"/>
        </a:spcBef>
        <a:spcAft>
          <a:spcPct val="0"/>
        </a:spcAft>
        <a:buSzPct val="80000"/>
        <a:buChar char="o"/>
        <a:defRPr sz="2000">
          <a:solidFill>
            <a:srgbClr val="969696"/>
          </a:solidFill>
          <a:latin typeface="Calibri" pitchFamily="34" charset="0"/>
          <a:ea typeface="ヒラギノ角ゴ Pro W3" pitchFamily="-112" charset="-128"/>
          <a:cs typeface="Calibri" pitchFamily="34" charset="0"/>
        </a:defRPr>
      </a:lvl5pPr>
      <a:lvl6pPr marL="2514600" indent="-228600" algn="l" rtl="0" eaLnBrk="1" fontAlgn="base" hangingPunct="1">
        <a:spcBef>
          <a:spcPct val="20000"/>
        </a:spcBef>
        <a:spcAft>
          <a:spcPct val="0"/>
        </a:spcAft>
        <a:buSzPct val="80000"/>
        <a:buChar char="o"/>
        <a:defRPr sz="2000">
          <a:solidFill>
            <a:srgbClr val="969696"/>
          </a:solidFill>
          <a:latin typeface="+mn-lt"/>
          <a:cs typeface="+mn-cs"/>
        </a:defRPr>
      </a:lvl6pPr>
      <a:lvl7pPr marL="2971800" indent="-228600" algn="l" rtl="0" eaLnBrk="1" fontAlgn="base" hangingPunct="1">
        <a:spcBef>
          <a:spcPct val="20000"/>
        </a:spcBef>
        <a:spcAft>
          <a:spcPct val="0"/>
        </a:spcAft>
        <a:buSzPct val="80000"/>
        <a:buChar char="o"/>
        <a:defRPr sz="2000">
          <a:solidFill>
            <a:srgbClr val="969696"/>
          </a:solidFill>
          <a:latin typeface="+mn-lt"/>
          <a:cs typeface="+mn-cs"/>
        </a:defRPr>
      </a:lvl7pPr>
      <a:lvl8pPr marL="3429000" indent="-228600" algn="l" rtl="0" eaLnBrk="1" fontAlgn="base" hangingPunct="1">
        <a:spcBef>
          <a:spcPct val="20000"/>
        </a:spcBef>
        <a:spcAft>
          <a:spcPct val="0"/>
        </a:spcAft>
        <a:buSzPct val="80000"/>
        <a:buChar char="o"/>
        <a:defRPr sz="2000">
          <a:solidFill>
            <a:srgbClr val="969696"/>
          </a:solidFill>
          <a:latin typeface="+mn-lt"/>
          <a:cs typeface="+mn-cs"/>
        </a:defRPr>
      </a:lvl8pPr>
      <a:lvl9pPr marL="3886200" indent="-228600" algn="l" rtl="0" eaLnBrk="1" fontAlgn="base" hangingPunct="1">
        <a:spcBef>
          <a:spcPct val="20000"/>
        </a:spcBef>
        <a:spcAft>
          <a:spcPct val="0"/>
        </a:spcAft>
        <a:buSzPct val="80000"/>
        <a:buChar char="o"/>
        <a:defRPr sz="2000">
          <a:solidFill>
            <a:srgbClr val="969696"/>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7890" name="Picture 21" descr="PP"/>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1" name="Picture 8" descr="GENI-logo-final"/>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2" name="Rectangle 9"/>
          <p:cNvSpPr>
            <a:spLocks noChangeArrowheads="1"/>
          </p:cNvSpPr>
          <p:nvPr userDrawn="1"/>
        </p:nvSpPr>
        <p:spPr bwMode="auto">
          <a:xfrm>
            <a:off x="485775" y="6589713"/>
            <a:ext cx="3200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914400"/>
            <a:r>
              <a:rPr lang="en-US" sz="1000" smtClean="0">
                <a:solidFill>
                  <a:srgbClr val="808080"/>
                </a:solidFill>
                <a:ea typeface="Kozuka Gothic Pro L" charset="0"/>
                <a:cs typeface="Kozuka Gothic Pro L" charset="0"/>
              </a:rPr>
              <a:t>Sponsored by the National Science Foundation</a:t>
            </a:r>
          </a:p>
        </p:txBody>
      </p:sp>
      <p:sp>
        <p:nvSpPr>
          <p:cNvPr id="37893" name="Rectangle 10"/>
          <p:cNvSpPr>
            <a:spLocks noChangeArrowheads="1"/>
          </p:cNvSpPr>
          <p:nvPr userDrawn="1"/>
        </p:nvSpPr>
        <p:spPr bwMode="auto">
          <a:xfrm>
            <a:off x="8458200" y="6537325"/>
            <a:ext cx="533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defTabSz="914400"/>
            <a:fld id="{97B0A2F7-F2E0-7243-9E81-007EA4808166}" type="slidenum">
              <a:rPr lang="en-US" sz="1000" smtClean="0">
                <a:solidFill>
                  <a:srgbClr val="808080"/>
                </a:solidFill>
                <a:ea typeface="Kozuka Gothic Pro L" charset="0"/>
                <a:cs typeface="Kozuka Gothic Pro L" charset="0"/>
              </a:rPr>
              <a:pPr algn="r" defTabSz="914400"/>
              <a:t>‹#›</a:t>
            </a:fld>
            <a:endParaRPr lang="en-US" sz="1000" smtClean="0">
              <a:solidFill>
                <a:srgbClr val="808080"/>
              </a:solidFill>
              <a:ea typeface="Kozuka Gothic Pro L" charset="0"/>
              <a:cs typeface="Kozuka Gothic Pro L" charset="0"/>
            </a:endParaRPr>
          </a:p>
        </p:txBody>
      </p:sp>
      <p:sp>
        <p:nvSpPr>
          <p:cNvPr id="37894" name="Rectangle 17"/>
          <p:cNvSpPr>
            <a:spLocks noGrp="1" noChangeArrowheads="1"/>
          </p:cNvSpPr>
          <p:nvPr>
            <p:ph type="title"/>
          </p:nvPr>
        </p:nvSpPr>
        <p:spPr bwMode="auto">
          <a:xfrm>
            <a:off x="685800" y="0"/>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 line 1</a:t>
            </a:r>
            <a:br>
              <a:rPr lang="en-US"/>
            </a:br>
            <a:r>
              <a:rPr lang="en-US"/>
              <a:t>Click to edit Master title style- line 2</a:t>
            </a:r>
          </a:p>
        </p:txBody>
      </p:sp>
      <p:sp>
        <p:nvSpPr>
          <p:cNvPr id="37895" name="Rectangle 18"/>
          <p:cNvSpPr>
            <a:spLocks noGrp="1" noChangeArrowheads="1"/>
          </p:cNvSpPr>
          <p:nvPr>
            <p:ph type="body" idx="1"/>
          </p:nvPr>
        </p:nvSpPr>
        <p:spPr bwMode="auto">
          <a:xfrm>
            <a:off x="457200" y="1447800"/>
            <a:ext cx="84582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37896" name="Picture 22" descr="nsf2"/>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2937249"/>
      </p:ext>
    </p:extLst>
  </p:cSld>
  <p:clrMap bg1="lt1" tx1="dk1" bg2="lt2" tx2="dk2" accent1="accent1" accent2="accent2" accent3="accent3" accent4="accent4" accent5="accent5" accent6="accent6" hlink="hlink" folHlink="folHlink"/>
  <p:hf sldNum="0" hdr="0" ftr="0"/>
  <p:txStyles>
    <p:titleStyle>
      <a:lvl1pPr algn="r" rtl="0" eaLnBrk="0" fontAlgn="base" hangingPunct="0">
        <a:spcBef>
          <a:spcPct val="0"/>
        </a:spcBef>
        <a:spcAft>
          <a:spcPct val="0"/>
        </a:spcAft>
        <a:defRPr sz="2500">
          <a:solidFill>
            <a:srgbClr val="333333"/>
          </a:solidFill>
          <a:latin typeface="+mj-lt"/>
          <a:ea typeface="ＭＳ Ｐゴシック" charset="-128"/>
          <a:cs typeface="ＭＳ Ｐゴシック" charset="-128"/>
        </a:defRPr>
      </a:lvl1pPr>
      <a:lvl2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2pPr>
      <a:lvl3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3pPr>
      <a:lvl4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4pPr>
      <a:lvl5pPr algn="r" rtl="0" eaLnBrk="0" fontAlgn="base" hangingPunct="0">
        <a:spcBef>
          <a:spcPct val="0"/>
        </a:spcBef>
        <a:spcAft>
          <a:spcPct val="0"/>
        </a:spcAft>
        <a:defRPr sz="2500">
          <a:solidFill>
            <a:srgbClr val="333333"/>
          </a:solidFill>
          <a:latin typeface="Franklin Gothic Medium" charset="0"/>
          <a:ea typeface="ＭＳ Ｐゴシック" charset="-128"/>
          <a:cs typeface="ＭＳ Ｐゴシック" charset="-128"/>
        </a:defRPr>
      </a:lvl5pPr>
      <a:lvl6pPr marL="457200" algn="r" rtl="0" fontAlgn="base">
        <a:spcBef>
          <a:spcPct val="0"/>
        </a:spcBef>
        <a:spcAft>
          <a:spcPct val="0"/>
        </a:spcAft>
        <a:defRPr sz="2500">
          <a:solidFill>
            <a:srgbClr val="333333"/>
          </a:solidFill>
          <a:latin typeface="Franklin Gothic Medium" charset="0"/>
        </a:defRPr>
      </a:lvl6pPr>
      <a:lvl7pPr marL="914400" algn="r" rtl="0" fontAlgn="base">
        <a:spcBef>
          <a:spcPct val="0"/>
        </a:spcBef>
        <a:spcAft>
          <a:spcPct val="0"/>
        </a:spcAft>
        <a:defRPr sz="2500">
          <a:solidFill>
            <a:srgbClr val="333333"/>
          </a:solidFill>
          <a:latin typeface="Franklin Gothic Medium" charset="0"/>
        </a:defRPr>
      </a:lvl7pPr>
      <a:lvl8pPr marL="1371600" algn="r" rtl="0" fontAlgn="base">
        <a:spcBef>
          <a:spcPct val="0"/>
        </a:spcBef>
        <a:spcAft>
          <a:spcPct val="0"/>
        </a:spcAft>
        <a:defRPr sz="2500">
          <a:solidFill>
            <a:srgbClr val="333333"/>
          </a:solidFill>
          <a:latin typeface="Franklin Gothic Medium" charset="0"/>
        </a:defRPr>
      </a:lvl8pPr>
      <a:lvl9pPr marL="1828800" algn="r" rtl="0" fontAlgn="base">
        <a:spcBef>
          <a:spcPct val="0"/>
        </a:spcBef>
        <a:spcAft>
          <a:spcPct val="0"/>
        </a:spcAft>
        <a:defRPr sz="2500">
          <a:solidFill>
            <a:srgbClr val="333333"/>
          </a:solidFill>
          <a:latin typeface="Franklin Gothic Medium" charset="0"/>
        </a:defRPr>
      </a:lvl9pPr>
    </p:titleStyle>
    <p:bodyStyle>
      <a:lvl1pPr marL="342900" indent="-342900" algn="l" rtl="0" eaLnBrk="0" fontAlgn="base" hangingPunct="0">
        <a:spcBef>
          <a:spcPct val="20000"/>
        </a:spcBef>
        <a:spcAft>
          <a:spcPct val="0"/>
        </a:spcAft>
        <a:buChar char="•"/>
        <a:defRPr sz="3200">
          <a:solidFill>
            <a:srgbClr val="080808"/>
          </a:solidFill>
          <a:latin typeface="+mn-lt"/>
          <a:ea typeface="+mn-ea"/>
          <a:cs typeface="+mn-cs"/>
        </a:defRPr>
      </a:lvl1pPr>
      <a:lvl2pPr marL="742950" indent="-285750" algn="l" rtl="0" eaLnBrk="0" fontAlgn="base" hangingPunct="0">
        <a:spcBef>
          <a:spcPct val="20000"/>
        </a:spcBef>
        <a:spcAft>
          <a:spcPct val="0"/>
        </a:spcAft>
        <a:buChar char="–"/>
        <a:defRPr sz="2800">
          <a:solidFill>
            <a:srgbClr val="080808"/>
          </a:solidFill>
          <a:latin typeface="+mn-lt"/>
          <a:ea typeface="+mn-ea"/>
          <a:cs typeface="+mn-cs"/>
        </a:defRPr>
      </a:lvl2pPr>
      <a:lvl3pPr marL="1143000" indent="-228600" algn="l" rtl="0" eaLnBrk="0" fontAlgn="base" hangingPunct="0">
        <a:spcBef>
          <a:spcPct val="20000"/>
        </a:spcBef>
        <a:spcAft>
          <a:spcPct val="0"/>
        </a:spcAft>
        <a:buChar char="•"/>
        <a:defRPr sz="2400">
          <a:solidFill>
            <a:srgbClr val="080808"/>
          </a:solidFill>
          <a:latin typeface="+mn-lt"/>
          <a:ea typeface="+mn-ea"/>
          <a:cs typeface="+mn-cs"/>
        </a:defRPr>
      </a:lvl3pPr>
      <a:lvl4pPr marL="1600200" indent="-228600" algn="l" rtl="0" eaLnBrk="0" fontAlgn="base" hangingPunct="0">
        <a:spcBef>
          <a:spcPct val="20000"/>
        </a:spcBef>
        <a:spcAft>
          <a:spcPct val="0"/>
        </a:spcAft>
        <a:buChar char="–"/>
        <a:defRPr sz="2000">
          <a:solidFill>
            <a:srgbClr val="080808"/>
          </a:solidFill>
          <a:latin typeface="+mn-lt"/>
          <a:ea typeface="+mn-ea"/>
          <a:cs typeface="+mn-cs"/>
        </a:defRPr>
      </a:lvl4pPr>
      <a:lvl5pPr marL="2057400" indent="-228600" algn="l" rtl="0" eaLnBrk="0" fontAlgn="base" hangingPunct="0">
        <a:spcBef>
          <a:spcPct val="20000"/>
        </a:spcBef>
        <a:spcAft>
          <a:spcPct val="0"/>
        </a:spcAft>
        <a:buChar char="»"/>
        <a:defRPr sz="2000">
          <a:solidFill>
            <a:srgbClr val="080808"/>
          </a:solidFill>
          <a:latin typeface="+mn-lt"/>
          <a:ea typeface="+mn-ea"/>
          <a:cs typeface="+mn-cs"/>
        </a:defRPr>
      </a:lvl5pPr>
      <a:lvl6pPr marL="2514600" indent="-228600" algn="l" rtl="0" fontAlgn="base">
        <a:spcBef>
          <a:spcPct val="20000"/>
        </a:spcBef>
        <a:spcAft>
          <a:spcPct val="0"/>
        </a:spcAft>
        <a:buChar char="»"/>
        <a:defRPr sz="2000">
          <a:solidFill>
            <a:srgbClr val="080808"/>
          </a:solidFill>
          <a:latin typeface="+mn-lt"/>
          <a:ea typeface="+mn-ea"/>
          <a:cs typeface="+mn-cs"/>
        </a:defRPr>
      </a:lvl6pPr>
      <a:lvl7pPr marL="2971800" indent="-228600" algn="l" rtl="0" fontAlgn="base">
        <a:spcBef>
          <a:spcPct val="20000"/>
        </a:spcBef>
        <a:spcAft>
          <a:spcPct val="0"/>
        </a:spcAft>
        <a:buChar char="»"/>
        <a:defRPr sz="2000">
          <a:solidFill>
            <a:srgbClr val="080808"/>
          </a:solidFill>
          <a:latin typeface="+mn-lt"/>
          <a:ea typeface="+mn-ea"/>
          <a:cs typeface="+mn-cs"/>
        </a:defRPr>
      </a:lvl7pPr>
      <a:lvl8pPr marL="3429000" indent="-228600" algn="l" rtl="0" fontAlgn="base">
        <a:spcBef>
          <a:spcPct val="20000"/>
        </a:spcBef>
        <a:spcAft>
          <a:spcPct val="0"/>
        </a:spcAft>
        <a:buChar char="»"/>
        <a:defRPr sz="2000">
          <a:solidFill>
            <a:srgbClr val="080808"/>
          </a:solidFill>
          <a:latin typeface="+mn-lt"/>
          <a:ea typeface="+mn-ea"/>
          <a:cs typeface="+mn-cs"/>
        </a:defRPr>
      </a:lvl8pPr>
      <a:lvl9pPr marL="3886200" indent="-228600" algn="l" rtl="0" fontAlgn="base">
        <a:spcBef>
          <a:spcPct val="20000"/>
        </a:spcBef>
        <a:spcAft>
          <a:spcPct val="0"/>
        </a:spcAft>
        <a:buChar char="»"/>
        <a:defRPr sz="2000">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P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GENI-logo-fina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Rectangle 9"/>
          <p:cNvSpPr>
            <a:spLocks noChangeArrowheads="1"/>
          </p:cNvSpPr>
          <p:nvPr/>
        </p:nvSpPr>
        <p:spPr bwMode="auto">
          <a:xfrm>
            <a:off x="496888" y="6580188"/>
            <a:ext cx="320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defRPr/>
            </a:pPr>
            <a:r>
              <a:rPr lang="en-US" sz="1000">
                <a:solidFill>
                  <a:srgbClr val="808080"/>
                </a:solidFill>
                <a:cs typeface="Kozuka Gothic Pro L"/>
              </a:rPr>
              <a:t>Sponsored by the National Science Foundation</a:t>
            </a:r>
          </a:p>
        </p:txBody>
      </p:sp>
      <p:sp>
        <p:nvSpPr>
          <p:cNvPr id="4106" name="Rectangle 10"/>
          <p:cNvSpPr>
            <a:spLocks noChangeArrowheads="1"/>
          </p:cNvSpPr>
          <p:nvPr/>
        </p:nvSpPr>
        <p:spPr bwMode="auto">
          <a:xfrm>
            <a:off x="8458200" y="6580188"/>
            <a:ext cx="533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914400">
              <a:defRPr/>
            </a:pPr>
            <a:fld id="{29107CF6-A6CE-684D-A8BA-6CCB6059F7D6}" type="slidenum">
              <a:rPr lang="en-US" sz="1000">
                <a:solidFill>
                  <a:srgbClr val="808080"/>
                </a:solidFill>
                <a:ea typeface="Kozuka Gothic Pro L" charset="0"/>
                <a:cs typeface="Kozuka Gothic Pro L" charset="0"/>
              </a:rPr>
              <a:pPr algn="r" defTabSz="914400">
                <a:defRPr/>
              </a:pPr>
              <a:t>‹#›</a:t>
            </a:fld>
            <a:endParaRPr lang="en-US" sz="1000">
              <a:solidFill>
                <a:srgbClr val="808080"/>
              </a:solidFill>
              <a:ea typeface="Kozuka Gothic Pro L" charset="0"/>
              <a:cs typeface="Kozuka Gothic Pro L" charset="0"/>
            </a:endParaRPr>
          </a:p>
        </p:txBody>
      </p:sp>
      <p:sp>
        <p:nvSpPr>
          <p:cNvPr id="4113" name="Rectangle 17"/>
          <p:cNvSpPr>
            <a:spLocks noGrp="1" noChangeArrowheads="1"/>
          </p:cNvSpPr>
          <p:nvPr>
            <p:ph type="title"/>
          </p:nvPr>
        </p:nvSpPr>
        <p:spPr bwMode="auto">
          <a:xfrm>
            <a:off x="685800" y="0"/>
            <a:ext cx="8229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4114" name="Rectangle 18"/>
          <p:cNvSpPr>
            <a:spLocks noGrp="1" noChangeArrowheads="1"/>
          </p:cNvSpPr>
          <p:nvPr>
            <p:ph type="body" idx="1"/>
          </p:nvPr>
        </p:nvSpPr>
        <p:spPr bwMode="auto">
          <a:xfrm>
            <a:off x="457200" y="1447800"/>
            <a:ext cx="8458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3" name="Picture 22" descr="nsf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0775805"/>
      </p:ext>
    </p:extLst>
  </p:cSld>
  <p:clrMap bg1="lt1" tx1="dk1" bg2="lt2" tx2="dk2" accent1="accent1" accent2="accent2" accent3="accent3" accent4="accent4" accent5="accent5" accent6="accent6" hlink="hlink" folHlink="folHlink"/>
  <p:sldLayoutIdLst>
    <p:sldLayoutId id="2147488158" r:id="rId1"/>
    <p:sldLayoutId id="2147488159" r:id="rId2"/>
    <p:sldLayoutId id="2147488160" r:id="rId3"/>
    <p:sldLayoutId id="2147488161" r:id="rId4"/>
    <p:sldLayoutId id="2147488162" r:id="rId5"/>
    <p:sldLayoutId id="2147488163" r:id="rId6"/>
    <p:sldLayoutId id="2147488164" r:id="rId7"/>
    <p:sldLayoutId id="2147488165" r:id="rId8"/>
    <p:sldLayoutId id="2147488166" r:id="rId9"/>
    <p:sldLayoutId id="2147488167" r:id="rId10"/>
    <p:sldLayoutId id="2147488168" r:id="rId11"/>
  </p:sldLayoutIdLst>
  <p:txStyles>
    <p:titleStyle>
      <a:lvl1pPr algn="r" rtl="0" eaLnBrk="1" fontAlgn="base" hangingPunct="1">
        <a:spcBef>
          <a:spcPct val="0"/>
        </a:spcBef>
        <a:spcAft>
          <a:spcPct val="0"/>
        </a:spcAft>
        <a:defRPr sz="3200">
          <a:solidFill>
            <a:srgbClr val="333333"/>
          </a:solidFill>
          <a:latin typeface="+mj-lt"/>
          <a:ea typeface="+mj-ea"/>
          <a:cs typeface="ＭＳ Ｐゴシック" charset="0"/>
        </a:defRPr>
      </a:lvl1pPr>
      <a:lvl2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2pPr>
      <a:lvl3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3pPr>
      <a:lvl4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4pPr>
      <a:lvl5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5pPr>
      <a:lvl6pPr marL="457200" algn="r" rtl="0" eaLnBrk="1" fontAlgn="base" hangingPunct="1">
        <a:spcBef>
          <a:spcPct val="0"/>
        </a:spcBef>
        <a:spcAft>
          <a:spcPct val="0"/>
        </a:spcAft>
        <a:defRPr sz="3200">
          <a:solidFill>
            <a:srgbClr val="333333"/>
          </a:solidFill>
          <a:latin typeface="Arial" charset="0"/>
          <a:ea typeface="ＭＳ Ｐゴシック" charset="0"/>
        </a:defRPr>
      </a:lvl6pPr>
      <a:lvl7pPr marL="914400" algn="r" rtl="0" eaLnBrk="1" fontAlgn="base" hangingPunct="1">
        <a:spcBef>
          <a:spcPct val="0"/>
        </a:spcBef>
        <a:spcAft>
          <a:spcPct val="0"/>
        </a:spcAft>
        <a:defRPr sz="3200">
          <a:solidFill>
            <a:srgbClr val="333333"/>
          </a:solidFill>
          <a:latin typeface="Arial" charset="0"/>
          <a:ea typeface="ＭＳ Ｐゴシック" charset="0"/>
        </a:defRPr>
      </a:lvl7pPr>
      <a:lvl8pPr marL="1371600" algn="r" rtl="0" eaLnBrk="1" fontAlgn="base" hangingPunct="1">
        <a:spcBef>
          <a:spcPct val="0"/>
        </a:spcBef>
        <a:spcAft>
          <a:spcPct val="0"/>
        </a:spcAft>
        <a:defRPr sz="3200">
          <a:solidFill>
            <a:srgbClr val="333333"/>
          </a:solidFill>
          <a:latin typeface="Arial" charset="0"/>
          <a:ea typeface="ＭＳ Ｐゴシック" charset="0"/>
        </a:defRPr>
      </a:lvl8pPr>
      <a:lvl9pPr marL="1828800" algn="r" rtl="0" eaLnBrk="1" fontAlgn="base" hangingPunct="1">
        <a:spcBef>
          <a:spcPct val="0"/>
        </a:spcBef>
        <a:spcAft>
          <a:spcPct val="0"/>
        </a:spcAft>
        <a:defRPr sz="3200">
          <a:solidFill>
            <a:srgbClr val="333333"/>
          </a:solidFill>
          <a:latin typeface="Arial" charset="0"/>
          <a:ea typeface="ＭＳ Ｐゴシック" charset="0"/>
        </a:defRPr>
      </a:lvl9pPr>
    </p:titleStyle>
    <p:bodyStyle>
      <a:lvl1pPr marL="342900" indent="-342900" algn="l" rtl="0" eaLnBrk="1" fontAlgn="base" hangingPunct="1">
        <a:spcBef>
          <a:spcPct val="20000"/>
        </a:spcBef>
        <a:spcAft>
          <a:spcPct val="0"/>
        </a:spcAft>
        <a:buChar char="•"/>
        <a:defRPr sz="2800">
          <a:solidFill>
            <a:srgbClr val="080808"/>
          </a:solidFill>
          <a:latin typeface="+mn-lt"/>
          <a:ea typeface="+mn-ea"/>
          <a:cs typeface="+mn-cs"/>
        </a:defRPr>
      </a:lvl1pPr>
      <a:lvl2pPr marL="742950" indent="-285750" algn="l" rtl="0" eaLnBrk="1" fontAlgn="base" hangingPunct="1">
        <a:spcBef>
          <a:spcPct val="20000"/>
        </a:spcBef>
        <a:spcAft>
          <a:spcPct val="0"/>
        </a:spcAft>
        <a:buChar char="–"/>
        <a:defRPr sz="2400">
          <a:solidFill>
            <a:srgbClr val="080808"/>
          </a:solidFill>
          <a:latin typeface="+mn-lt"/>
          <a:ea typeface="+mn-ea"/>
          <a:cs typeface="+mn-cs"/>
        </a:defRPr>
      </a:lvl2pPr>
      <a:lvl3pPr marL="1143000" indent="-228600" algn="l" rtl="0" eaLnBrk="1" fontAlgn="base" hangingPunct="1">
        <a:spcBef>
          <a:spcPct val="20000"/>
        </a:spcBef>
        <a:spcAft>
          <a:spcPct val="0"/>
        </a:spcAft>
        <a:buChar char="•"/>
        <a:defRPr sz="2000">
          <a:solidFill>
            <a:srgbClr val="080808"/>
          </a:solidFill>
          <a:latin typeface="+mn-lt"/>
          <a:ea typeface="+mn-ea"/>
          <a:cs typeface="+mn-cs"/>
        </a:defRPr>
      </a:lvl3pPr>
      <a:lvl4pPr marL="1600200" indent="-228600" algn="l" rtl="0" eaLnBrk="1" fontAlgn="base" hangingPunct="1">
        <a:spcBef>
          <a:spcPct val="20000"/>
        </a:spcBef>
        <a:spcAft>
          <a:spcPct val="0"/>
        </a:spcAft>
        <a:buChar char="–"/>
        <a:defRPr>
          <a:solidFill>
            <a:srgbClr val="080808"/>
          </a:solidFill>
          <a:latin typeface="+mn-lt"/>
          <a:ea typeface="+mn-ea"/>
          <a:cs typeface="+mn-cs"/>
        </a:defRPr>
      </a:lvl4pPr>
      <a:lvl5pPr marL="2057400" indent="-228600" algn="l" rtl="0" eaLnBrk="1" fontAlgn="base" hangingPunct="1">
        <a:spcBef>
          <a:spcPct val="20000"/>
        </a:spcBef>
        <a:spcAft>
          <a:spcPct val="0"/>
        </a:spcAft>
        <a:buChar char="»"/>
        <a:defRPr>
          <a:solidFill>
            <a:srgbClr val="080808"/>
          </a:solidFill>
          <a:latin typeface="+mn-lt"/>
          <a:ea typeface="+mn-ea"/>
          <a:cs typeface="+mn-cs"/>
        </a:defRPr>
      </a:lvl5pPr>
      <a:lvl6pPr marL="2514600" indent="-228600" algn="l" rtl="0" eaLnBrk="1" fontAlgn="base" hangingPunct="1">
        <a:spcBef>
          <a:spcPct val="20000"/>
        </a:spcBef>
        <a:spcAft>
          <a:spcPct val="0"/>
        </a:spcAft>
        <a:buChar char="»"/>
        <a:defRPr>
          <a:solidFill>
            <a:srgbClr val="080808"/>
          </a:solidFill>
          <a:latin typeface="+mn-lt"/>
          <a:ea typeface="+mn-ea"/>
          <a:cs typeface="+mn-cs"/>
        </a:defRPr>
      </a:lvl6pPr>
      <a:lvl7pPr marL="2971800" indent="-228600" algn="l" rtl="0" eaLnBrk="1" fontAlgn="base" hangingPunct="1">
        <a:spcBef>
          <a:spcPct val="20000"/>
        </a:spcBef>
        <a:spcAft>
          <a:spcPct val="0"/>
        </a:spcAft>
        <a:buChar char="»"/>
        <a:defRPr>
          <a:solidFill>
            <a:srgbClr val="080808"/>
          </a:solidFill>
          <a:latin typeface="+mn-lt"/>
          <a:ea typeface="+mn-ea"/>
          <a:cs typeface="+mn-cs"/>
        </a:defRPr>
      </a:lvl7pPr>
      <a:lvl8pPr marL="3429000" indent="-228600" algn="l" rtl="0" eaLnBrk="1" fontAlgn="base" hangingPunct="1">
        <a:spcBef>
          <a:spcPct val="20000"/>
        </a:spcBef>
        <a:spcAft>
          <a:spcPct val="0"/>
        </a:spcAft>
        <a:buChar char="»"/>
        <a:defRPr>
          <a:solidFill>
            <a:srgbClr val="080808"/>
          </a:solidFill>
          <a:latin typeface="+mn-lt"/>
          <a:ea typeface="+mn-ea"/>
          <a:cs typeface="+mn-cs"/>
        </a:defRPr>
      </a:lvl8pPr>
      <a:lvl9pPr marL="3886200" indent="-228600" algn="l" rtl="0" eaLnBrk="1" fontAlgn="base" hangingPunct="1">
        <a:spcBef>
          <a:spcPct val="20000"/>
        </a:spcBef>
        <a:spcAft>
          <a:spcPct val="0"/>
        </a:spcAft>
        <a:buChar char="»"/>
        <a:defRPr>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1" descr="PP"/>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8" descr="GENI-logo-fina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33400" y="76200"/>
            <a:ext cx="106680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5" name="Rectangle 9"/>
          <p:cNvSpPr>
            <a:spLocks noChangeArrowheads="1"/>
          </p:cNvSpPr>
          <p:nvPr/>
        </p:nvSpPr>
        <p:spPr bwMode="auto">
          <a:xfrm>
            <a:off x="496888" y="6580188"/>
            <a:ext cx="3200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914400">
              <a:defRPr/>
            </a:pPr>
            <a:r>
              <a:rPr lang="en-US" sz="1000">
                <a:solidFill>
                  <a:srgbClr val="808080"/>
                </a:solidFill>
                <a:cs typeface="Kozuka Gothic Pro L"/>
              </a:rPr>
              <a:t>Sponsored by the National Science Foundation</a:t>
            </a:r>
          </a:p>
        </p:txBody>
      </p:sp>
      <p:sp>
        <p:nvSpPr>
          <p:cNvPr id="4106" name="Rectangle 10"/>
          <p:cNvSpPr>
            <a:spLocks noChangeArrowheads="1"/>
          </p:cNvSpPr>
          <p:nvPr/>
        </p:nvSpPr>
        <p:spPr bwMode="auto">
          <a:xfrm>
            <a:off x="8458200" y="6580188"/>
            <a:ext cx="5334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r" defTabSz="914400">
              <a:defRPr/>
            </a:pPr>
            <a:fld id="{29107CF6-A6CE-684D-A8BA-6CCB6059F7D6}" type="slidenum">
              <a:rPr lang="en-US" sz="1000">
                <a:solidFill>
                  <a:srgbClr val="808080"/>
                </a:solidFill>
                <a:ea typeface="Kozuka Gothic Pro L" charset="0"/>
                <a:cs typeface="Kozuka Gothic Pro L" charset="0"/>
              </a:rPr>
              <a:pPr algn="r" defTabSz="914400">
                <a:defRPr/>
              </a:pPr>
              <a:t>‹#›</a:t>
            </a:fld>
            <a:endParaRPr lang="en-US" sz="1000">
              <a:solidFill>
                <a:srgbClr val="808080"/>
              </a:solidFill>
              <a:ea typeface="Kozuka Gothic Pro L" charset="0"/>
              <a:cs typeface="Kozuka Gothic Pro L" charset="0"/>
            </a:endParaRPr>
          </a:p>
        </p:txBody>
      </p:sp>
      <p:sp>
        <p:nvSpPr>
          <p:cNvPr id="4113" name="Rectangle 17"/>
          <p:cNvSpPr>
            <a:spLocks noGrp="1" noChangeArrowheads="1"/>
          </p:cNvSpPr>
          <p:nvPr>
            <p:ph type="title"/>
          </p:nvPr>
        </p:nvSpPr>
        <p:spPr bwMode="auto">
          <a:xfrm>
            <a:off x="685800" y="0"/>
            <a:ext cx="82296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endParaRPr lang="en-US"/>
          </a:p>
        </p:txBody>
      </p:sp>
      <p:sp>
        <p:nvSpPr>
          <p:cNvPr id="4114" name="Rectangle 18"/>
          <p:cNvSpPr>
            <a:spLocks noGrp="1" noChangeArrowheads="1"/>
          </p:cNvSpPr>
          <p:nvPr>
            <p:ph type="body" idx="1"/>
          </p:nvPr>
        </p:nvSpPr>
        <p:spPr bwMode="auto">
          <a:xfrm>
            <a:off x="457200" y="1447800"/>
            <a:ext cx="8458200" cy="487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1033" name="Picture 22" descr="nsf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68288" y="6573838"/>
            <a:ext cx="280987"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12732768"/>
      </p:ext>
    </p:extLst>
  </p:cSld>
  <p:clrMap bg1="lt1" tx1="dk1" bg2="lt2" tx2="dk2" accent1="accent1" accent2="accent2" accent3="accent3" accent4="accent4" accent5="accent5" accent6="accent6" hlink="hlink" folHlink="folHlink"/>
  <p:sldLayoutIdLst>
    <p:sldLayoutId id="2147488170" r:id="rId1"/>
    <p:sldLayoutId id="2147488171" r:id="rId2"/>
    <p:sldLayoutId id="2147488172" r:id="rId3"/>
    <p:sldLayoutId id="2147488173" r:id="rId4"/>
    <p:sldLayoutId id="2147488174" r:id="rId5"/>
    <p:sldLayoutId id="2147488175" r:id="rId6"/>
    <p:sldLayoutId id="2147488176" r:id="rId7"/>
    <p:sldLayoutId id="2147488177" r:id="rId8"/>
    <p:sldLayoutId id="2147488178" r:id="rId9"/>
    <p:sldLayoutId id="2147488179" r:id="rId10"/>
    <p:sldLayoutId id="2147488180" r:id="rId11"/>
  </p:sldLayoutIdLst>
  <p:txStyles>
    <p:titleStyle>
      <a:lvl1pPr algn="r" rtl="0" eaLnBrk="1" fontAlgn="base" hangingPunct="1">
        <a:spcBef>
          <a:spcPct val="0"/>
        </a:spcBef>
        <a:spcAft>
          <a:spcPct val="0"/>
        </a:spcAft>
        <a:defRPr sz="3200">
          <a:solidFill>
            <a:srgbClr val="333333"/>
          </a:solidFill>
          <a:latin typeface="+mj-lt"/>
          <a:ea typeface="+mj-ea"/>
          <a:cs typeface="ＭＳ Ｐゴシック" charset="0"/>
        </a:defRPr>
      </a:lvl1pPr>
      <a:lvl2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2pPr>
      <a:lvl3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3pPr>
      <a:lvl4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4pPr>
      <a:lvl5pPr algn="r" rtl="0" eaLnBrk="1" fontAlgn="base" hangingPunct="1">
        <a:spcBef>
          <a:spcPct val="0"/>
        </a:spcBef>
        <a:spcAft>
          <a:spcPct val="0"/>
        </a:spcAft>
        <a:defRPr sz="3200">
          <a:solidFill>
            <a:srgbClr val="333333"/>
          </a:solidFill>
          <a:latin typeface="Arial" charset="0"/>
          <a:ea typeface="ＭＳ Ｐゴシック" charset="0"/>
          <a:cs typeface="ＭＳ Ｐゴシック" charset="0"/>
        </a:defRPr>
      </a:lvl5pPr>
      <a:lvl6pPr marL="457200" algn="r" rtl="0" eaLnBrk="1" fontAlgn="base" hangingPunct="1">
        <a:spcBef>
          <a:spcPct val="0"/>
        </a:spcBef>
        <a:spcAft>
          <a:spcPct val="0"/>
        </a:spcAft>
        <a:defRPr sz="3200">
          <a:solidFill>
            <a:srgbClr val="333333"/>
          </a:solidFill>
          <a:latin typeface="Arial" charset="0"/>
          <a:ea typeface="ＭＳ Ｐゴシック" charset="0"/>
        </a:defRPr>
      </a:lvl6pPr>
      <a:lvl7pPr marL="914400" algn="r" rtl="0" eaLnBrk="1" fontAlgn="base" hangingPunct="1">
        <a:spcBef>
          <a:spcPct val="0"/>
        </a:spcBef>
        <a:spcAft>
          <a:spcPct val="0"/>
        </a:spcAft>
        <a:defRPr sz="3200">
          <a:solidFill>
            <a:srgbClr val="333333"/>
          </a:solidFill>
          <a:latin typeface="Arial" charset="0"/>
          <a:ea typeface="ＭＳ Ｐゴシック" charset="0"/>
        </a:defRPr>
      </a:lvl7pPr>
      <a:lvl8pPr marL="1371600" algn="r" rtl="0" eaLnBrk="1" fontAlgn="base" hangingPunct="1">
        <a:spcBef>
          <a:spcPct val="0"/>
        </a:spcBef>
        <a:spcAft>
          <a:spcPct val="0"/>
        </a:spcAft>
        <a:defRPr sz="3200">
          <a:solidFill>
            <a:srgbClr val="333333"/>
          </a:solidFill>
          <a:latin typeface="Arial" charset="0"/>
          <a:ea typeface="ＭＳ Ｐゴシック" charset="0"/>
        </a:defRPr>
      </a:lvl8pPr>
      <a:lvl9pPr marL="1828800" algn="r" rtl="0" eaLnBrk="1" fontAlgn="base" hangingPunct="1">
        <a:spcBef>
          <a:spcPct val="0"/>
        </a:spcBef>
        <a:spcAft>
          <a:spcPct val="0"/>
        </a:spcAft>
        <a:defRPr sz="3200">
          <a:solidFill>
            <a:srgbClr val="333333"/>
          </a:solidFill>
          <a:latin typeface="Arial" charset="0"/>
          <a:ea typeface="ＭＳ Ｐゴシック" charset="0"/>
        </a:defRPr>
      </a:lvl9pPr>
    </p:titleStyle>
    <p:bodyStyle>
      <a:lvl1pPr marL="342900" indent="-342900" algn="l" rtl="0" eaLnBrk="1" fontAlgn="base" hangingPunct="1">
        <a:spcBef>
          <a:spcPct val="20000"/>
        </a:spcBef>
        <a:spcAft>
          <a:spcPct val="0"/>
        </a:spcAft>
        <a:buChar char="•"/>
        <a:defRPr sz="2800">
          <a:solidFill>
            <a:srgbClr val="080808"/>
          </a:solidFill>
          <a:latin typeface="+mn-lt"/>
          <a:ea typeface="+mn-ea"/>
          <a:cs typeface="+mn-cs"/>
        </a:defRPr>
      </a:lvl1pPr>
      <a:lvl2pPr marL="742950" indent="-285750" algn="l" rtl="0" eaLnBrk="1" fontAlgn="base" hangingPunct="1">
        <a:spcBef>
          <a:spcPct val="20000"/>
        </a:spcBef>
        <a:spcAft>
          <a:spcPct val="0"/>
        </a:spcAft>
        <a:buChar char="–"/>
        <a:defRPr sz="2400">
          <a:solidFill>
            <a:srgbClr val="080808"/>
          </a:solidFill>
          <a:latin typeface="+mn-lt"/>
          <a:ea typeface="+mn-ea"/>
          <a:cs typeface="+mn-cs"/>
        </a:defRPr>
      </a:lvl2pPr>
      <a:lvl3pPr marL="1143000" indent="-228600" algn="l" rtl="0" eaLnBrk="1" fontAlgn="base" hangingPunct="1">
        <a:spcBef>
          <a:spcPct val="20000"/>
        </a:spcBef>
        <a:spcAft>
          <a:spcPct val="0"/>
        </a:spcAft>
        <a:buChar char="•"/>
        <a:defRPr sz="2000">
          <a:solidFill>
            <a:srgbClr val="080808"/>
          </a:solidFill>
          <a:latin typeface="+mn-lt"/>
          <a:ea typeface="+mn-ea"/>
          <a:cs typeface="+mn-cs"/>
        </a:defRPr>
      </a:lvl3pPr>
      <a:lvl4pPr marL="1600200" indent="-228600" algn="l" rtl="0" eaLnBrk="1" fontAlgn="base" hangingPunct="1">
        <a:spcBef>
          <a:spcPct val="20000"/>
        </a:spcBef>
        <a:spcAft>
          <a:spcPct val="0"/>
        </a:spcAft>
        <a:buChar char="–"/>
        <a:defRPr>
          <a:solidFill>
            <a:srgbClr val="080808"/>
          </a:solidFill>
          <a:latin typeface="+mn-lt"/>
          <a:ea typeface="+mn-ea"/>
          <a:cs typeface="+mn-cs"/>
        </a:defRPr>
      </a:lvl4pPr>
      <a:lvl5pPr marL="2057400" indent="-228600" algn="l" rtl="0" eaLnBrk="1" fontAlgn="base" hangingPunct="1">
        <a:spcBef>
          <a:spcPct val="20000"/>
        </a:spcBef>
        <a:spcAft>
          <a:spcPct val="0"/>
        </a:spcAft>
        <a:buChar char="»"/>
        <a:defRPr>
          <a:solidFill>
            <a:srgbClr val="080808"/>
          </a:solidFill>
          <a:latin typeface="+mn-lt"/>
          <a:ea typeface="+mn-ea"/>
          <a:cs typeface="+mn-cs"/>
        </a:defRPr>
      </a:lvl5pPr>
      <a:lvl6pPr marL="2514600" indent="-228600" algn="l" rtl="0" eaLnBrk="1" fontAlgn="base" hangingPunct="1">
        <a:spcBef>
          <a:spcPct val="20000"/>
        </a:spcBef>
        <a:spcAft>
          <a:spcPct val="0"/>
        </a:spcAft>
        <a:buChar char="»"/>
        <a:defRPr>
          <a:solidFill>
            <a:srgbClr val="080808"/>
          </a:solidFill>
          <a:latin typeface="+mn-lt"/>
          <a:ea typeface="+mn-ea"/>
          <a:cs typeface="+mn-cs"/>
        </a:defRPr>
      </a:lvl6pPr>
      <a:lvl7pPr marL="2971800" indent="-228600" algn="l" rtl="0" eaLnBrk="1" fontAlgn="base" hangingPunct="1">
        <a:spcBef>
          <a:spcPct val="20000"/>
        </a:spcBef>
        <a:spcAft>
          <a:spcPct val="0"/>
        </a:spcAft>
        <a:buChar char="»"/>
        <a:defRPr>
          <a:solidFill>
            <a:srgbClr val="080808"/>
          </a:solidFill>
          <a:latin typeface="+mn-lt"/>
          <a:ea typeface="+mn-ea"/>
          <a:cs typeface="+mn-cs"/>
        </a:defRPr>
      </a:lvl7pPr>
      <a:lvl8pPr marL="3429000" indent="-228600" algn="l" rtl="0" eaLnBrk="1" fontAlgn="base" hangingPunct="1">
        <a:spcBef>
          <a:spcPct val="20000"/>
        </a:spcBef>
        <a:spcAft>
          <a:spcPct val="0"/>
        </a:spcAft>
        <a:buChar char="»"/>
        <a:defRPr>
          <a:solidFill>
            <a:srgbClr val="080808"/>
          </a:solidFill>
          <a:latin typeface="+mn-lt"/>
          <a:ea typeface="+mn-ea"/>
          <a:cs typeface="+mn-cs"/>
        </a:defRPr>
      </a:lvl8pPr>
      <a:lvl9pPr marL="3886200" indent="-228600" algn="l" rtl="0" eaLnBrk="1" fontAlgn="base" hangingPunct="1">
        <a:spcBef>
          <a:spcPct val="20000"/>
        </a:spcBef>
        <a:spcAft>
          <a:spcPct val="0"/>
        </a:spcAft>
        <a:buChar char="»"/>
        <a:defRPr>
          <a:solidFill>
            <a:srgbClr val="080808"/>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microsoft.com/office/2007/relationships/hdphoto" Target="../media/hdphoto1.wdp"/><Relationship Id="rId6" Type="http://schemas.microsoft.com/office/2007/relationships/hdphoto" Target="../media/hdphoto2.wdp"/><Relationship Id="rId7" Type="http://schemas.microsoft.com/office/2007/relationships/hdphoto" Target="../media/hdphoto3.wdp"/><Relationship Id="rId1" Type="http://schemas.openxmlformats.org/officeDocument/2006/relationships/slideLayout" Target="../slideLayouts/slideLayout73.xml"/><Relationship Id="rId2" Type="http://schemas.openxmlformats.org/officeDocument/2006/relationships/notesSlide" Target="../notesSlides/notesSlide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78.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3.png"/><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6.png"/><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image" Target="../media/image26.emf"/></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27.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30.png"/><Relationship Id="rId3" Type="http://schemas.openxmlformats.org/officeDocument/2006/relationships/image" Target="../media/image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5.png"/><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7.png"/><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2.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3.xml"/><Relationship Id="rId2" Type="http://schemas.openxmlformats.org/officeDocument/2006/relationships/notesSlide" Target="../notesSlides/notesSlide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hyperlink" Target="http://docs.scala-lang.org/overviews/core/futures.html" TargetMode="External"/><Relationship Id="rId4" Type="http://schemas.openxmlformats.org/officeDocument/2006/relationships/image" Target="../media/image22.png"/><Relationship Id="rId1" Type="http://schemas.openxmlformats.org/officeDocument/2006/relationships/slideLayout" Target="../slideLayouts/slideLayout38.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41.png"/><Relationship Id="rId3"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101.xml"/><Relationship Id="rId2"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111.xml"/><Relationship Id="rId2" Type="http://schemas.openxmlformats.org/officeDocument/2006/relationships/notesSlide" Target="../notesSlides/notesSlide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51.png"/><Relationship Id="rId3"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4.xml"/><Relationship Id="rId2"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1.xml"/><Relationship Id="rId2"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51.xml"/><Relationship Id="rId2"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2.png"/><Relationship Id="rId1" Type="http://schemas.openxmlformats.org/officeDocument/2006/relationships/slideLayout" Target="../slideLayouts/slideLayout51.xml"/><Relationship Id="rId2"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16.png"/><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dirty="0" smtClean="0"/>
              <a:t>Distributed * Systems</a:t>
            </a:r>
            <a:br>
              <a:rPr lang="en-US" dirty="0" smtClean="0"/>
            </a:br>
            <a:r>
              <a:rPr lang="en-US" dirty="0" smtClean="0"/>
              <a:t>CPS </a:t>
            </a:r>
            <a:r>
              <a:rPr lang="en-US" dirty="0" smtClean="0"/>
              <a:t>512/590 course intro</a:t>
            </a:r>
            <a:endParaRPr lang="en-US" dirty="0"/>
          </a:p>
        </p:txBody>
      </p:sp>
      <p:sp>
        <p:nvSpPr>
          <p:cNvPr id="4" name="Subtitle 3"/>
          <p:cNvSpPr>
            <a:spLocks noGrp="1"/>
          </p:cNvSpPr>
          <p:nvPr>
            <p:ph type="subTitle" idx="1"/>
          </p:nvPr>
        </p:nvSpPr>
        <p:spPr/>
        <p:txBody>
          <a:bodyPr/>
          <a:lstStyle/>
          <a:p>
            <a:r>
              <a:rPr lang="en-US" dirty="0" smtClean="0"/>
              <a:t>Jeff Chase</a:t>
            </a:r>
          </a:p>
          <a:p>
            <a:r>
              <a:rPr lang="en-US" dirty="0" smtClean="0"/>
              <a:t>Fall 2015</a:t>
            </a:r>
            <a:endParaRPr lang="en-US" dirty="0"/>
          </a:p>
        </p:txBody>
      </p:sp>
    </p:spTree>
    <p:extLst>
      <p:ext uri="{BB962C8B-B14F-4D97-AF65-F5344CB8AC3E}">
        <p14:creationId xmlns:p14="http://schemas.microsoft.com/office/powerpoint/2010/main" val="13834874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Cloud 278"/>
          <p:cNvSpPr/>
          <p:nvPr/>
        </p:nvSpPr>
        <p:spPr bwMode="auto">
          <a:xfrm rot="322715">
            <a:off x="4546600" y="2349500"/>
            <a:ext cx="3649663" cy="2514600"/>
          </a:xfrm>
          <a:prstGeom prst="cloud">
            <a:avLst/>
          </a:prstGeom>
          <a:solidFill>
            <a:schemeClr val="bg1"/>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charset="0"/>
              <a:buNone/>
              <a:defRPr/>
            </a:pPr>
            <a:endParaRPr lang="en-US" sz="1800">
              <a:ea typeface="Arial" charset="0"/>
              <a:cs typeface="Arial" charset="0"/>
            </a:endParaRPr>
          </a:p>
        </p:txBody>
      </p:sp>
      <p:grpSp>
        <p:nvGrpSpPr>
          <p:cNvPr id="2" name="Group 3"/>
          <p:cNvGrpSpPr>
            <a:grpSpLocks/>
          </p:cNvGrpSpPr>
          <p:nvPr/>
        </p:nvGrpSpPr>
        <p:grpSpPr bwMode="auto">
          <a:xfrm>
            <a:off x="5831005" y="2667860"/>
            <a:ext cx="1133017" cy="1073150"/>
            <a:chOff x="3732" y="1580"/>
            <a:chExt cx="610" cy="575"/>
          </a:xfrm>
          <a:solidFill>
            <a:schemeClr val="tx2"/>
          </a:solidFill>
        </p:grpSpPr>
        <p:grpSp>
          <p:nvGrpSpPr>
            <p:cNvPr id="3" name="Group 4"/>
            <p:cNvGrpSpPr>
              <a:grpSpLocks/>
            </p:cNvGrpSpPr>
            <p:nvPr/>
          </p:nvGrpSpPr>
          <p:grpSpPr bwMode="auto">
            <a:xfrm>
              <a:off x="3728" y="1583"/>
              <a:ext cx="610" cy="574"/>
              <a:chOff x="3770" y="1997"/>
              <a:chExt cx="1902" cy="1953"/>
            </a:xfrm>
            <a:grpFill/>
          </p:grpSpPr>
          <p:sp>
            <p:nvSpPr>
              <p:cNvPr id="165" name="AutoShape 5"/>
              <p:cNvSpPr>
                <a:spLocks noChangeAspect="1" noChangeArrowheads="1"/>
              </p:cNvSpPr>
              <p:nvPr/>
            </p:nvSpPr>
            <p:spPr bwMode="auto">
              <a:xfrm rot="5400000">
                <a:off x="4188" y="2004"/>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6" name="AutoShape 6"/>
              <p:cNvSpPr>
                <a:spLocks noChangeAspect="1" noChangeArrowheads="1"/>
              </p:cNvSpPr>
              <p:nvPr/>
            </p:nvSpPr>
            <p:spPr bwMode="auto">
              <a:xfrm rot="5400000">
                <a:off x="4191" y="2409"/>
                <a:ext cx="307"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7" name="AutoShape 7"/>
              <p:cNvSpPr>
                <a:spLocks noChangeAspect="1" noChangeArrowheads="1"/>
              </p:cNvSpPr>
              <p:nvPr/>
            </p:nvSpPr>
            <p:spPr bwMode="auto">
              <a:xfrm rot="5400000">
                <a:off x="4975" y="1999"/>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8" name="AutoShape 8"/>
              <p:cNvSpPr>
                <a:spLocks noChangeAspect="1" noChangeArrowheads="1"/>
              </p:cNvSpPr>
              <p:nvPr/>
            </p:nvSpPr>
            <p:spPr bwMode="auto">
              <a:xfrm rot="5400000">
                <a:off x="4975" y="2407"/>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9" name="AutoShape 9"/>
              <p:cNvSpPr>
                <a:spLocks noChangeAspect="1" noChangeArrowheads="1"/>
              </p:cNvSpPr>
              <p:nvPr/>
            </p:nvSpPr>
            <p:spPr bwMode="auto">
              <a:xfrm rot="5400000">
                <a:off x="4594" y="1999"/>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0" name="AutoShape 10"/>
              <p:cNvSpPr>
                <a:spLocks noChangeAspect="1" noChangeArrowheads="1"/>
              </p:cNvSpPr>
              <p:nvPr/>
            </p:nvSpPr>
            <p:spPr bwMode="auto">
              <a:xfrm rot="5400000">
                <a:off x="4594" y="2407"/>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1" name="AutoShape 11"/>
              <p:cNvSpPr>
                <a:spLocks noChangeAspect="1" noChangeArrowheads="1"/>
              </p:cNvSpPr>
              <p:nvPr/>
            </p:nvSpPr>
            <p:spPr bwMode="auto">
              <a:xfrm rot="5400000">
                <a:off x="4189" y="2830"/>
                <a:ext cx="312"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2" name="AutoShape 12"/>
              <p:cNvSpPr>
                <a:spLocks noChangeAspect="1" noChangeArrowheads="1"/>
              </p:cNvSpPr>
              <p:nvPr/>
            </p:nvSpPr>
            <p:spPr bwMode="auto">
              <a:xfrm rot="5400000">
                <a:off x="4973" y="2827"/>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3" name="AutoShape 13"/>
              <p:cNvSpPr>
                <a:spLocks noChangeAspect="1" noChangeArrowheads="1"/>
              </p:cNvSpPr>
              <p:nvPr/>
            </p:nvSpPr>
            <p:spPr bwMode="auto">
              <a:xfrm rot="5400000">
                <a:off x="4592" y="2827"/>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4" name="AutoShape 14"/>
              <p:cNvSpPr>
                <a:spLocks noChangeAspect="1" noChangeArrowheads="1"/>
              </p:cNvSpPr>
              <p:nvPr/>
            </p:nvSpPr>
            <p:spPr bwMode="auto">
              <a:xfrm rot="5400000">
                <a:off x="5362" y="200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5" name="AutoShape 15"/>
              <p:cNvSpPr>
                <a:spLocks noChangeAspect="1" noChangeArrowheads="1"/>
              </p:cNvSpPr>
              <p:nvPr/>
            </p:nvSpPr>
            <p:spPr bwMode="auto">
              <a:xfrm rot="5400000">
                <a:off x="5365" y="2409"/>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6" name="AutoShape 16"/>
              <p:cNvSpPr>
                <a:spLocks noChangeAspect="1" noChangeArrowheads="1"/>
              </p:cNvSpPr>
              <p:nvPr/>
            </p:nvSpPr>
            <p:spPr bwMode="auto">
              <a:xfrm rot="5400000">
                <a:off x="5363" y="2831"/>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7" name="AutoShape 17"/>
              <p:cNvSpPr>
                <a:spLocks noChangeAspect="1" noChangeArrowheads="1"/>
              </p:cNvSpPr>
              <p:nvPr/>
            </p:nvSpPr>
            <p:spPr bwMode="auto">
              <a:xfrm rot="5400000">
                <a:off x="5362" y="3219"/>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8" name="AutoShape 18"/>
              <p:cNvSpPr>
                <a:spLocks noChangeAspect="1" noChangeArrowheads="1"/>
              </p:cNvSpPr>
              <p:nvPr/>
            </p:nvSpPr>
            <p:spPr bwMode="auto">
              <a:xfrm rot="5400000">
                <a:off x="4189" y="3219"/>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9" name="AutoShape 19"/>
              <p:cNvSpPr>
                <a:spLocks noChangeAspect="1" noChangeArrowheads="1"/>
              </p:cNvSpPr>
              <p:nvPr/>
            </p:nvSpPr>
            <p:spPr bwMode="auto">
              <a:xfrm rot="5400000">
                <a:off x="4976" y="3213"/>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0" name="AutoShape 20"/>
              <p:cNvSpPr>
                <a:spLocks noChangeAspect="1" noChangeArrowheads="1"/>
              </p:cNvSpPr>
              <p:nvPr/>
            </p:nvSpPr>
            <p:spPr bwMode="auto">
              <a:xfrm rot="5400000">
                <a:off x="4596" y="3213"/>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1" name="AutoShape 21"/>
              <p:cNvSpPr>
                <a:spLocks noChangeAspect="1" noChangeArrowheads="1"/>
              </p:cNvSpPr>
              <p:nvPr/>
            </p:nvSpPr>
            <p:spPr bwMode="auto">
              <a:xfrm rot="5400000">
                <a:off x="4083" y="2111"/>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2" name="AutoShape 22"/>
              <p:cNvSpPr>
                <a:spLocks noChangeAspect="1" noChangeArrowheads="1"/>
              </p:cNvSpPr>
              <p:nvPr/>
            </p:nvSpPr>
            <p:spPr bwMode="auto">
              <a:xfrm rot="5400000">
                <a:off x="4086" y="2516"/>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3" name="AutoShape 23"/>
              <p:cNvSpPr>
                <a:spLocks noChangeAspect="1" noChangeArrowheads="1"/>
              </p:cNvSpPr>
              <p:nvPr/>
            </p:nvSpPr>
            <p:spPr bwMode="auto">
              <a:xfrm rot="5400000">
                <a:off x="4870" y="2105"/>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4" name="AutoShape 24"/>
              <p:cNvSpPr>
                <a:spLocks noChangeAspect="1" noChangeArrowheads="1"/>
              </p:cNvSpPr>
              <p:nvPr/>
            </p:nvSpPr>
            <p:spPr bwMode="auto">
              <a:xfrm rot="5400000">
                <a:off x="4870" y="2513"/>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5" name="AutoShape 25"/>
              <p:cNvSpPr>
                <a:spLocks noChangeAspect="1" noChangeArrowheads="1"/>
              </p:cNvSpPr>
              <p:nvPr/>
            </p:nvSpPr>
            <p:spPr bwMode="auto">
              <a:xfrm rot="5400000">
                <a:off x="4489" y="2105"/>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6" name="AutoShape 26"/>
              <p:cNvSpPr>
                <a:spLocks noChangeAspect="1" noChangeArrowheads="1"/>
              </p:cNvSpPr>
              <p:nvPr/>
            </p:nvSpPr>
            <p:spPr bwMode="auto">
              <a:xfrm rot="5400000">
                <a:off x="4489" y="2513"/>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7" name="AutoShape 27"/>
              <p:cNvSpPr>
                <a:spLocks noChangeAspect="1" noChangeArrowheads="1"/>
              </p:cNvSpPr>
              <p:nvPr/>
            </p:nvSpPr>
            <p:spPr bwMode="auto">
              <a:xfrm rot="5400000">
                <a:off x="4084" y="2937"/>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8" name="AutoShape 28"/>
              <p:cNvSpPr>
                <a:spLocks noChangeAspect="1" noChangeArrowheads="1"/>
              </p:cNvSpPr>
              <p:nvPr/>
            </p:nvSpPr>
            <p:spPr bwMode="auto">
              <a:xfrm rot="5400000">
                <a:off x="4868" y="2933"/>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9" name="AutoShape 29"/>
              <p:cNvSpPr>
                <a:spLocks noChangeAspect="1" noChangeArrowheads="1"/>
              </p:cNvSpPr>
              <p:nvPr/>
            </p:nvSpPr>
            <p:spPr bwMode="auto">
              <a:xfrm rot="5400000">
                <a:off x="4487" y="2933"/>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0" name="AutoShape 30"/>
              <p:cNvSpPr>
                <a:spLocks noChangeAspect="1" noChangeArrowheads="1"/>
              </p:cNvSpPr>
              <p:nvPr/>
            </p:nvSpPr>
            <p:spPr bwMode="auto">
              <a:xfrm rot="5400000">
                <a:off x="5257" y="2110"/>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1" name="AutoShape 31"/>
              <p:cNvSpPr>
                <a:spLocks noChangeAspect="1" noChangeArrowheads="1"/>
              </p:cNvSpPr>
              <p:nvPr/>
            </p:nvSpPr>
            <p:spPr bwMode="auto">
              <a:xfrm rot="5400000">
                <a:off x="5259" y="2516"/>
                <a:ext cx="307" cy="304"/>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2" name="AutoShape 32"/>
              <p:cNvSpPr>
                <a:spLocks noChangeAspect="1" noChangeArrowheads="1"/>
              </p:cNvSpPr>
              <p:nvPr/>
            </p:nvSpPr>
            <p:spPr bwMode="auto">
              <a:xfrm rot="5400000">
                <a:off x="5258" y="2937"/>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3" name="AutoShape 33"/>
              <p:cNvSpPr>
                <a:spLocks noChangeAspect="1" noChangeArrowheads="1"/>
              </p:cNvSpPr>
              <p:nvPr/>
            </p:nvSpPr>
            <p:spPr bwMode="auto">
              <a:xfrm rot="5400000">
                <a:off x="5257" y="3324"/>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4" name="AutoShape 34"/>
              <p:cNvSpPr>
                <a:spLocks noChangeAspect="1" noChangeArrowheads="1"/>
              </p:cNvSpPr>
              <p:nvPr/>
            </p:nvSpPr>
            <p:spPr bwMode="auto">
              <a:xfrm rot="5400000">
                <a:off x="4084" y="3324"/>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5" name="AutoShape 35"/>
              <p:cNvSpPr>
                <a:spLocks noChangeAspect="1" noChangeArrowheads="1"/>
              </p:cNvSpPr>
              <p:nvPr/>
            </p:nvSpPr>
            <p:spPr bwMode="auto">
              <a:xfrm rot="5400000">
                <a:off x="4871" y="3319"/>
                <a:ext cx="308"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6" name="AutoShape 36"/>
              <p:cNvSpPr>
                <a:spLocks noChangeAspect="1" noChangeArrowheads="1"/>
              </p:cNvSpPr>
              <p:nvPr/>
            </p:nvSpPr>
            <p:spPr bwMode="auto">
              <a:xfrm rot="5400000">
                <a:off x="4491" y="3318"/>
                <a:ext cx="308"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7" name="AutoShape 37"/>
              <p:cNvSpPr>
                <a:spLocks noChangeAspect="1" noChangeArrowheads="1"/>
              </p:cNvSpPr>
              <p:nvPr/>
            </p:nvSpPr>
            <p:spPr bwMode="auto">
              <a:xfrm rot="5400000">
                <a:off x="3977" y="2216"/>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8" name="AutoShape 38"/>
              <p:cNvSpPr>
                <a:spLocks noChangeAspect="1" noChangeArrowheads="1"/>
              </p:cNvSpPr>
              <p:nvPr/>
            </p:nvSpPr>
            <p:spPr bwMode="auto">
              <a:xfrm rot="5400000">
                <a:off x="3980" y="2621"/>
                <a:ext cx="307"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9" name="AutoShape 39"/>
              <p:cNvSpPr>
                <a:spLocks noChangeAspect="1" noChangeArrowheads="1"/>
              </p:cNvSpPr>
              <p:nvPr/>
            </p:nvSpPr>
            <p:spPr bwMode="auto">
              <a:xfrm rot="5400000">
                <a:off x="4764" y="2210"/>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0" name="AutoShape 40"/>
              <p:cNvSpPr>
                <a:spLocks noChangeAspect="1" noChangeArrowheads="1"/>
              </p:cNvSpPr>
              <p:nvPr/>
            </p:nvSpPr>
            <p:spPr bwMode="auto">
              <a:xfrm rot="5400000">
                <a:off x="4764" y="2618"/>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1" name="AutoShape 41"/>
              <p:cNvSpPr>
                <a:spLocks noChangeAspect="1" noChangeArrowheads="1"/>
              </p:cNvSpPr>
              <p:nvPr/>
            </p:nvSpPr>
            <p:spPr bwMode="auto">
              <a:xfrm rot="5400000">
                <a:off x="4383" y="2210"/>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2" name="AutoShape 42"/>
              <p:cNvSpPr>
                <a:spLocks noChangeAspect="1" noChangeArrowheads="1"/>
              </p:cNvSpPr>
              <p:nvPr/>
            </p:nvSpPr>
            <p:spPr bwMode="auto">
              <a:xfrm rot="5400000">
                <a:off x="4383" y="2618"/>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3" name="AutoShape 43"/>
              <p:cNvSpPr>
                <a:spLocks noChangeAspect="1" noChangeArrowheads="1"/>
              </p:cNvSpPr>
              <p:nvPr/>
            </p:nvSpPr>
            <p:spPr bwMode="auto">
              <a:xfrm rot="5400000">
                <a:off x="3979" y="3042"/>
                <a:ext cx="312"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4" name="AutoShape 44"/>
              <p:cNvSpPr>
                <a:spLocks noChangeAspect="1" noChangeArrowheads="1"/>
              </p:cNvSpPr>
              <p:nvPr/>
            </p:nvSpPr>
            <p:spPr bwMode="auto">
              <a:xfrm rot="5400000">
                <a:off x="4763" y="3038"/>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5" name="AutoShape 45"/>
              <p:cNvSpPr>
                <a:spLocks noChangeAspect="1" noChangeArrowheads="1"/>
              </p:cNvSpPr>
              <p:nvPr/>
            </p:nvSpPr>
            <p:spPr bwMode="auto">
              <a:xfrm rot="5400000">
                <a:off x="4382" y="3038"/>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6" name="AutoShape 46"/>
              <p:cNvSpPr>
                <a:spLocks noChangeAspect="1" noChangeArrowheads="1"/>
              </p:cNvSpPr>
              <p:nvPr/>
            </p:nvSpPr>
            <p:spPr bwMode="auto">
              <a:xfrm rot="5400000">
                <a:off x="5151" y="2216"/>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7" name="AutoShape 47"/>
              <p:cNvSpPr>
                <a:spLocks noChangeAspect="1" noChangeArrowheads="1"/>
              </p:cNvSpPr>
              <p:nvPr/>
            </p:nvSpPr>
            <p:spPr bwMode="auto">
              <a:xfrm rot="5400000">
                <a:off x="5154" y="2621"/>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8" name="AutoShape 48"/>
              <p:cNvSpPr>
                <a:spLocks noChangeAspect="1" noChangeArrowheads="1"/>
              </p:cNvSpPr>
              <p:nvPr/>
            </p:nvSpPr>
            <p:spPr bwMode="auto">
              <a:xfrm rot="5400000">
                <a:off x="5152" y="3043"/>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9" name="AutoShape 49"/>
              <p:cNvSpPr>
                <a:spLocks noChangeAspect="1" noChangeArrowheads="1"/>
              </p:cNvSpPr>
              <p:nvPr/>
            </p:nvSpPr>
            <p:spPr bwMode="auto">
              <a:xfrm rot="5400000">
                <a:off x="5151" y="3429"/>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0" name="AutoShape 50"/>
              <p:cNvSpPr>
                <a:spLocks noChangeAspect="1" noChangeArrowheads="1"/>
              </p:cNvSpPr>
              <p:nvPr/>
            </p:nvSpPr>
            <p:spPr bwMode="auto">
              <a:xfrm rot="5400000">
                <a:off x="3978" y="3429"/>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1" name="AutoShape 51"/>
              <p:cNvSpPr>
                <a:spLocks noChangeAspect="1" noChangeArrowheads="1"/>
              </p:cNvSpPr>
              <p:nvPr/>
            </p:nvSpPr>
            <p:spPr bwMode="auto">
              <a:xfrm rot="5400000">
                <a:off x="4765" y="3424"/>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2" name="AutoShape 52"/>
              <p:cNvSpPr>
                <a:spLocks noChangeAspect="1" noChangeArrowheads="1"/>
              </p:cNvSpPr>
              <p:nvPr/>
            </p:nvSpPr>
            <p:spPr bwMode="auto">
              <a:xfrm rot="5400000">
                <a:off x="4385" y="3424"/>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3" name="AutoShape 53"/>
              <p:cNvSpPr>
                <a:spLocks noChangeAspect="1" noChangeArrowheads="1"/>
              </p:cNvSpPr>
              <p:nvPr/>
            </p:nvSpPr>
            <p:spPr bwMode="auto">
              <a:xfrm rot="5400000">
                <a:off x="3872" y="2322"/>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4" name="AutoShape 54"/>
              <p:cNvSpPr>
                <a:spLocks noChangeAspect="1" noChangeArrowheads="1"/>
              </p:cNvSpPr>
              <p:nvPr/>
            </p:nvSpPr>
            <p:spPr bwMode="auto">
              <a:xfrm rot="5400000">
                <a:off x="3875" y="2727"/>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5" name="AutoShape 55"/>
              <p:cNvSpPr>
                <a:spLocks noChangeAspect="1" noChangeArrowheads="1"/>
              </p:cNvSpPr>
              <p:nvPr/>
            </p:nvSpPr>
            <p:spPr bwMode="auto">
              <a:xfrm rot="5400000">
                <a:off x="4659" y="2316"/>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6" name="AutoShape 56"/>
              <p:cNvSpPr>
                <a:spLocks noChangeAspect="1" noChangeArrowheads="1"/>
              </p:cNvSpPr>
              <p:nvPr/>
            </p:nvSpPr>
            <p:spPr bwMode="auto">
              <a:xfrm rot="5400000">
                <a:off x="4659" y="2724"/>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7" name="AutoShape 57"/>
              <p:cNvSpPr>
                <a:spLocks noChangeAspect="1" noChangeArrowheads="1"/>
              </p:cNvSpPr>
              <p:nvPr/>
            </p:nvSpPr>
            <p:spPr bwMode="auto">
              <a:xfrm rot="5400000">
                <a:off x="4278" y="2316"/>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8" name="AutoShape 58"/>
              <p:cNvSpPr>
                <a:spLocks noChangeAspect="1" noChangeArrowheads="1"/>
              </p:cNvSpPr>
              <p:nvPr/>
            </p:nvSpPr>
            <p:spPr bwMode="auto">
              <a:xfrm rot="5400000">
                <a:off x="4278" y="2724"/>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9" name="AutoShape 59"/>
              <p:cNvSpPr>
                <a:spLocks noChangeAspect="1" noChangeArrowheads="1"/>
              </p:cNvSpPr>
              <p:nvPr/>
            </p:nvSpPr>
            <p:spPr bwMode="auto">
              <a:xfrm rot="5400000">
                <a:off x="3874" y="3148"/>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0" name="AutoShape 60"/>
              <p:cNvSpPr>
                <a:spLocks noChangeAspect="1" noChangeArrowheads="1"/>
              </p:cNvSpPr>
              <p:nvPr/>
            </p:nvSpPr>
            <p:spPr bwMode="auto">
              <a:xfrm rot="5400000">
                <a:off x="4658" y="314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1" name="AutoShape 61"/>
              <p:cNvSpPr>
                <a:spLocks noChangeAspect="1" noChangeArrowheads="1"/>
              </p:cNvSpPr>
              <p:nvPr/>
            </p:nvSpPr>
            <p:spPr bwMode="auto">
              <a:xfrm rot="5400000">
                <a:off x="4277" y="314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2" name="AutoShape 62"/>
              <p:cNvSpPr>
                <a:spLocks noChangeAspect="1" noChangeArrowheads="1"/>
              </p:cNvSpPr>
              <p:nvPr/>
            </p:nvSpPr>
            <p:spPr bwMode="auto">
              <a:xfrm rot="5400000">
                <a:off x="5046" y="2322"/>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3" name="AutoShape 63"/>
              <p:cNvSpPr>
                <a:spLocks noChangeAspect="1" noChangeArrowheads="1"/>
              </p:cNvSpPr>
              <p:nvPr/>
            </p:nvSpPr>
            <p:spPr bwMode="auto">
              <a:xfrm rot="5400000">
                <a:off x="5048" y="2728"/>
                <a:ext cx="307" cy="304"/>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4" name="AutoShape 64"/>
              <p:cNvSpPr>
                <a:spLocks noChangeAspect="1" noChangeArrowheads="1"/>
              </p:cNvSpPr>
              <p:nvPr/>
            </p:nvSpPr>
            <p:spPr bwMode="auto">
              <a:xfrm rot="5400000">
                <a:off x="5046" y="3149"/>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5" name="AutoShape 65"/>
              <p:cNvSpPr>
                <a:spLocks noChangeAspect="1" noChangeArrowheads="1"/>
              </p:cNvSpPr>
              <p:nvPr/>
            </p:nvSpPr>
            <p:spPr bwMode="auto">
              <a:xfrm rot="5400000">
                <a:off x="5046" y="3536"/>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6" name="AutoShape 66"/>
              <p:cNvSpPr>
                <a:spLocks noChangeAspect="1" noChangeArrowheads="1"/>
              </p:cNvSpPr>
              <p:nvPr/>
            </p:nvSpPr>
            <p:spPr bwMode="auto">
              <a:xfrm rot="5400000">
                <a:off x="3873" y="3536"/>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7" name="AutoShape 67"/>
              <p:cNvSpPr>
                <a:spLocks noChangeAspect="1" noChangeArrowheads="1"/>
              </p:cNvSpPr>
              <p:nvPr/>
            </p:nvSpPr>
            <p:spPr bwMode="auto">
              <a:xfrm rot="5400000">
                <a:off x="4660" y="3530"/>
                <a:ext cx="308"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8" name="AutoShape 68"/>
              <p:cNvSpPr>
                <a:spLocks noChangeAspect="1" noChangeArrowheads="1"/>
              </p:cNvSpPr>
              <p:nvPr/>
            </p:nvSpPr>
            <p:spPr bwMode="auto">
              <a:xfrm rot="5400000">
                <a:off x="4280" y="3529"/>
                <a:ext cx="308"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9" name="AutoShape 69"/>
              <p:cNvSpPr>
                <a:spLocks noChangeAspect="1" noChangeArrowheads="1"/>
              </p:cNvSpPr>
              <p:nvPr/>
            </p:nvSpPr>
            <p:spPr bwMode="auto">
              <a:xfrm rot="5400000">
                <a:off x="3766" y="2426"/>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0" name="AutoShape 70"/>
              <p:cNvSpPr>
                <a:spLocks noChangeAspect="1" noChangeArrowheads="1"/>
              </p:cNvSpPr>
              <p:nvPr/>
            </p:nvSpPr>
            <p:spPr bwMode="auto">
              <a:xfrm rot="5400000">
                <a:off x="3770" y="2831"/>
                <a:ext cx="306"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1" name="AutoShape 71"/>
              <p:cNvSpPr>
                <a:spLocks noChangeAspect="1" noChangeArrowheads="1"/>
              </p:cNvSpPr>
              <p:nvPr/>
            </p:nvSpPr>
            <p:spPr bwMode="auto">
              <a:xfrm rot="5400000">
                <a:off x="4553" y="2421"/>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2" name="AutoShape 72"/>
              <p:cNvSpPr>
                <a:spLocks noChangeAspect="1" noChangeArrowheads="1"/>
              </p:cNvSpPr>
              <p:nvPr/>
            </p:nvSpPr>
            <p:spPr bwMode="auto">
              <a:xfrm rot="5400000">
                <a:off x="4553" y="2830"/>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3" name="AutoShape 73"/>
              <p:cNvSpPr>
                <a:spLocks noChangeAspect="1" noChangeArrowheads="1"/>
              </p:cNvSpPr>
              <p:nvPr/>
            </p:nvSpPr>
            <p:spPr bwMode="auto">
              <a:xfrm rot="5400000">
                <a:off x="4172" y="2421"/>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4" name="AutoShape 74"/>
              <p:cNvSpPr>
                <a:spLocks noChangeAspect="1" noChangeArrowheads="1"/>
              </p:cNvSpPr>
              <p:nvPr/>
            </p:nvSpPr>
            <p:spPr bwMode="auto">
              <a:xfrm rot="5400000">
                <a:off x="4172" y="2830"/>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5" name="AutoShape 75"/>
              <p:cNvSpPr>
                <a:spLocks noChangeAspect="1" noChangeArrowheads="1"/>
              </p:cNvSpPr>
              <p:nvPr/>
            </p:nvSpPr>
            <p:spPr bwMode="auto">
              <a:xfrm rot="5400000">
                <a:off x="3767" y="3253"/>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6" name="AutoShape 76"/>
              <p:cNvSpPr>
                <a:spLocks noChangeAspect="1" noChangeArrowheads="1"/>
              </p:cNvSpPr>
              <p:nvPr/>
            </p:nvSpPr>
            <p:spPr bwMode="auto">
              <a:xfrm rot="5400000">
                <a:off x="4552" y="3250"/>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7" name="AutoShape 77"/>
              <p:cNvSpPr>
                <a:spLocks noChangeAspect="1" noChangeArrowheads="1"/>
              </p:cNvSpPr>
              <p:nvPr/>
            </p:nvSpPr>
            <p:spPr bwMode="auto">
              <a:xfrm rot="5400000">
                <a:off x="4171" y="3250"/>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8" name="AutoShape 78"/>
              <p:cNvSpPr>
                <a:spLocks noChangeAspect="1" noChangeArrowheads="1"/>
              </p:cNvSpPr>
              <p:nvPr/>
            </p:nvSpPr>
            <p:spPr bwMode="auto">
              <a:xfrm rot="5400000">
                <a:off x="4941" y="2427"/>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9" name="AutoShape 79"/>
              <p:cNvSpPr>
                <a:spLocks noChangeAspect="1" noChangeArrowheads="1"/>
              </p:cNvSpPr>
              <p:nvPr/>
            </p:nvSpPr>
            <p:spPr bwMode="auto">
              <a:xfrm rot="5400000">
                <a:off x="4943" y="2833"/>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0" name="AutoShape 80"/>
              <p:cNvSpPr>
                <a:spLocks noChangeAspect="1" noChangeArrowheads="1"/>
              </p:cNvSpPr>
              <p:nvPr/>
            </p:nvSpPr>
            <p:spPr bwMode="auto">
              <a:xfrm rot="5400000">
                <a:off x="4941" y="3254"/>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1" name="AutoShape 81"/>
              <p:cNvSpPr>
                <a:spLocks noChangeAspect="1" noChangeArrowheads="1"/>
              </p:cNvSpPr>
              <p:nvPr/>
            </p:nvSpPr>
            <p:spPr bwMode="auto">
              <a:xfrm rot="5400000">
                <a:off x="4941" y="3641"/>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2" name="AutoShape 82"/>
              <p:cNvSpPr>
                <a:spLocks noChangeAspect="1" noChangeArrowheads="1"/>
              </p:cNvSpPr>
              <p:nvPr/>
            </p:nvSpPr>
            <p:spPr bwMode="auto">
              <a:xfrm rot="5400000">
                <a:off x="3767" y="3641"/>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3" name="AutoShape 83"/>
              <p:cNvSpPr>
                <a:spLocks noChangeAspect="1" noChangeArrowheads="1"/>
              </p:cNvSpPr>
              <p:nvPr/>
            </p:nvSpPr>
            <p:spPr bwMode="auto">
              <a:xfrm rot="5400000">
                <a:off x="4554" y="3635"/>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4" name="AutoShape 84"/>
              <p:cNvSpPr>
                <a:spLocks noChangeAspect="1" noChangeArrowheads="1"/>
              </p:cNvSpPr>
              <p:nvPr/>
            </p:nvSpPr>
            <p:spPr bwMode="auto">
              <a:xfrm rot="5400000">
                <a:off x="4174" y="3635"/>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grpSp>
        <p:grpSp>
          <p:nvGrpSpPr>
            <p:cNvPr id="4" name="Group 85"/>
            <p:cNvGrpSpPr>
              <a:grpSpLocks/>
            </p:cNvGrpSpPr>
            <p:nvPr/>
          </p:nvGrpSpPr>
          <p:grpSpPr bwMode="auto">
            <a:xfrm>
              <a:off x="3736" y="1579"/>
              <a:ext cx="610" cy="574"/>
              <a:chOff x="1824" y="960"/>
              <a:chExt cx="1902" cy="1953"/>
            </a:xfrm>
            <a:grpFill/>
          </p:grpSpPr>
          <p:sp>
            <p:nvSpPr>
              <p:cNvPr id="85" name="AutoShape 86"/>
              <p:cNvSpPr>
                <a:spLocks noChangeAspect="1" noChangeArrowheads="1"/>
              </p:cNvSpPr>
              <p:nvPr/>
            </p:nvSpPr>
            <p:spPr bwMode="auto">
              <a:xfrm rot="5400000">
                <a:off x="2242" y="967"/>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6" name="AutoShape 87"/>
              <p:cNvSpPr>
                <a:spLocks noChangeAspect="1" noChangeArrowheads="1"/>
              </p:cNvSpPr>
              <p:nvPr/>
            </p:nvSpPr>
            <p:spPr bwMode="auto">
              <a:xfrm rot="5400000">
                <a:off x="2245" y="1372"/>
                <a:ext cx="307"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7" name="AutoShape 88"/>
              <p:cNvSpPr>
                <a:spLocks noChangeAspect="1" noChangeArrowheads="1"/>
              </p:cNvSpPr>
              <p:nvPr/>
            </p:nvSpPr>
            <p:spPr bwMode="auto">
              <a:xfrm rot="5400000">
                <a:off x="3029" y="962"/>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8" name="AutoShape 89"/>
              <p:cNvSpPr>
                <a:spLocks noChangeAspect="1" noChangeArrowheads="1"/>
              </p:cNvSpPr>
              <p:nvPr/>
            </p:nvSpPr>
            <p:spPr bwMode="auto">
              <a:xfrm rot="5400000">
                <a:off x="3029" y="1370"/>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9" name="AutoShape 90"/>
              <p:cNvSpPr>
                <a:spLocks noChangeAspect="1" noChangeArrowheads="1"/>
              </p:cNvSpPr>
              <p:nvPr/>
            </p:nvSpPr>
            <p:spPr bwMode="auto">
              <a:xfrm rot="5400000">
                <a:off x="2648" y="962"/>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0" name="AutoShape 91"/>
              <p:cNvSpPr>
                <a:spLocks noChangeAspect="1" noChangeArrowheads="1"/>
              </p:cNvSpPr>
              <p:nvPr/>
            </p:nvSpPr>
            <p:spPr bwMode="auto">
              <a:xfrm rot="5400000">
                <a:off x="2648" y="1370"/>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1" name="AutoShape 92"/>
              <p:cNvSpPr>
                <a:spLocks noChangeAspect="1" noChangeArrowheads="1"/>
              </p:cNvSpPr>
              <p:nvPr/>
            </p:nvSpPr>
            <p:spPr bwMode="auto">
              <a:xfrm rot="5400000">
                <a:off x="2243" y="1793"/>
                <a:ext cx="312"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2" name="AutoShape 93"/>
              <p:cNvSpPr>
                <a:spLocks noChangeAspect="1" noChangeArrowheads="1"/>
              </p:cNvSpPr>
              <p:nvPr/>
            </p:nvSpPr>
            <p:spPr bwMode="auto">
              <a:xfrm rot="5400000">
                <a:off x="3027" y="1790"/>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3" name="AutoShape 94"/>
              <p:cNvSpPr>
                <a:spLocks noChangeAspect="1" noChangeArrowheads="1"/>
              </p:cNvSpPr>
              <p:nvPr/>
            </p:nvSpPr>
            <p:spPr bwMode="auto">
              <a:xfrm rot="5400000">
                <a:off x="2646" y="1790"/>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4" name="AutoShape 95"/>
              <p:cNvSpPr>
                <a:spLocks noChangeAspect="1" noChangeArrowheads="1"/>
              </p:cNvSpPr>
              <p:nvPr/>
            </p:nvSpPr>
            <p:spPr bwMode="auto">
              <a:xfrm rot="5400000">
                <a:off x="3416" y="967"/>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5" name="AutoShape 96"/>
              <p:cNvSpPr>
                <a:spLocks noChangeAspect="1" noChangeArrowheads="1"/>
              </p:cNvSpPr>
              <p:nvPr/>
            </p:nvSpPr>
            <p:spPr bwMode="auto">
              <a:xfrm rot="5400000">
                <a:off x="3419" y="1372"/>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6" name="AutoShape 97"/>
              <p:cNvSpPr>
                <a:spLocks noChangeAspect="1" noChangeArrowheads="1"/>
              </p:cNvSpPr>
              <p:nvPr/>
            </p:nvSpPr>
            <p:spPr bwMode="auto">
              <a:xfrm rot="5400000">
                <a:off x="3417" y="179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7" name="AutoShape 98"/>
              <p:cNvSpPr>
                <a:spLocks noChangeAspect="1" noChangeArrowheads="1"/>
              </p:cNvSpPr>
              <p:nvPr/>
            </p:nvSpPr>
            <p:spPr bwMode="auto">
              <a:xfrm rot="5400000">
                <a:off x="3416" y="2182"/>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8" name="AutoShape 99"/>
              <p:cNvSpPr>
                <a:spLocks noChangeAspect="1" noChangeArrowheads="1"/>
              </p:cNvSpPr>
              <p:nvPr/>
            </p:nvSpPr>
            <p:spPr bwMode="auto">
              <a:xfrm rot="5400000">
                <a:off x="2243" y="2182"/>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9" name="AutoShape 100"/>
              <p:cNvSpPr>
                <a:spLocks noChangeAspect="1" noChangeArrowheads="1"/>
              </p:cNvSpPr>
              <p:nvPr/>
            </p:nvSpPr>
            <p:spPr bwMode="auto">
              <a:xfrm rot="5400000">
                <a:off x="3030" y="2176"/>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0" name="AutoShape 101"/>
              <p:cNvSpPr>
                <a:spLocks noChangeAspect="1" noChangeArrowheads="1"/>
              </p:cNvSpPr>
              <p:nvPr/>
            </p:nvSpPr>
            <p:spPr bwMode="auto">
              <a:xfrm rot="5400000">
                <a:off x="2650" y="2176"/>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1" name="AutoShape 102"/>
              <p:cNvSpPr>
                <a:spLocks noChangeAspect="1" noChangeArrowheads="1"/>
              </p:cNvSpPr>
              <p:nvPr/>
            </p:nvSpPr>
            <p:spPr bwMode="auto">
              <a:xfrm rot="5400000">
                <a:off x="2137" y="107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2" name="AutoShape 103"/>
              <p:cNvSpPr>
                <a:spLocks noChangeAspect="1" noChangeArrowheads="1"/>
              </p:cNvSpPr>
              <p:nvPr/>
            </p:nvSpPr>
            <p:spPr bwMode="auto">
              <a:xfrm rot="5400000">
                <a:off x="2140" y="1479"/>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3" name="AutoShape 104"/>
              <p:cNvSpPr>
                <a:spLocks noChangeAspect="1" noChangeArrowheads="1"/>
              </p:cNvSpPr>
              <p:nvPr/>
            </p:nvSpPr>
            <p:spPr bwMode="auto">
              <a:xfrm rot="5400000">
                <a:off x="2924" y="1068"/>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4" name="AutoShape 105"/>
              <p:cNvSpPr>
                <a:spLocks noChangeAspect="1" noChangeArrowheads="1"/>
              </p:cNvSpPr>
              <p:nvPr/>
            </p:nvSpPr>
            <p:spPr bwMode="auto">
              <a:xfrm rot="5400000">
                <a:off x="2924" y="1476"/>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5" name="AutoShape 106"/>
              <p:cNvSpPr>
                <a:spLocks noChangeAspect="1" noChangeArrowheads="1"/>
              </p:cNvSpPr>
              <p:nvPr/>
            </p:nvSpPr>
            <p:spPr bwMode="auto">
              <a:xfrm rot="5400000">
                <a:off x="2543" y="1068"/>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6" name="AutoShape 107"/>
              <p:cNvSpPr>
                <a:spLocks noChangeAspect="1" noChangeArrowheads="1"/>
              </p:cNvSpPr>
              <p:nvPr/>
            </p:nvSpPr>
            <p:spPr bwMode="auto">
              <a:xfrm rot="5400000">
                <a:off x="2543" y="1476"/>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7" name="AutoShape 108"/>
              <p:cNvSpPr>
                <a:spLocks noChangeAspect="1" noChangeArrowheads="1"/>
              </p:cNvSpPr>
              <p:nvPr/>
            </p:nvSpPr>
            <p:spPr bwMode="auto">
              <a:xfrm rot="5400000">
                <a:off x="2138" y="1900"/>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8" name="AutoShape 109"/>
              <p:cNvSpPr>
                <a:spLocks noChangeAspect="1" noChangeArrowheads="1"/>
              </p:cNvSpPr>
              <p:nvPr/>
            </p:nvSpPr>
            <p:spPr bwMode="auto">
              <a:xfrm rot="5400000">
                <a:off x="2922" y="1896"/>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9" name="AutoShape 110"/>
              <p:cNvSpPr>
                <a:spLocks noChangeAspect="1" noChangeArrowheads="1"/>
              </p:cNvSpPr>
              <p:nvPr/>
            </p:nvSpPr>
            <p:spPr bwMode="auto">
              <a:xfrm rot="5400000">
                <a:off x="2541" y="1896"/>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0" name="AutoShape 111"/>
              <p:cNvSpPr>
                <a:spLocks noChangeAspect="1" noChangeArrowheads="1"/>
              </p:cNvSpPr>
              <p:nvPr/>
            </p:nvSpPr>
            <p:spPr bwMode="auto">
              <a:xfrm rot="5400000">
                <a:off x="3311" y="1073"/>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1" name="AutoShape 112"/>
              <p:cNvSpPr>
                <a:spLocks noChangeAspect="1" noChangeArrowheads="1"/>
              </p:cNvSpPr>
              <p:nvPr/>
            </p:nvSpPr>
            <p:spPr bwMode="auto">
              <a:xfrm rot="5400000">
                <a:off x="3313" y="1479"/>
                <a:ext cx="307" cy="304"/>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2" name="AutoShape 113"/>
              <p:cNvSpPr>
                <a:spLocks noChangeAspect="1" noChangeArrowheads="1"/>
              </p:cNvSpPr>
              <p:nvPr/>
            </p:nvSpPr>
            <p:spPr bwMode="auto">
              <a:xfrm rot="5400000">
                <a:off x="3312" y="1900"/>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3" name="AutoShape 114"/>
              <p:cNvSpPr>
                <a:spLocks noChangeAspect="1" noChangeArrowheads="1"/>
              </p:cNvSpPr>
              <p:nvPr/>
            </p:nvSpPr>
            <p:spPr bwMode="auto">
              <a:xfrm rot="5400000">
                <a:off x="3311" y="2287"/>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4" name="AutoShape 115"/>
              <p:cNvSpPr>
                <a:spLocks noChangeAspect="1" noChangeArrowheads="1"/>
              </p:cNvSpPr>
              <p:nvPr/>
            </p:nvSpPr>
            <p:spPr bwMode="auto">
              <a:xfrm rot="5400000">
                <a:off x="2138" y="2287"/>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5" name="AutoShape 116"/>
              <p:cNvSpPr>
                <a:spLocks noChangeAspect="1" noChangeArrowheads="1"/>
              </p:cNvSpPr>
              <p:nvPr/>
            </p:nvSpPr>
            <p:spPr bwMode="auto">
              <a:xfrm rot="5400000">
                <a:off x="2925" y="2282"/>
                <a:ext cx="308"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6" name="AutoShape 117"/>
              <p:cNvSpPr>
                <a:spLocks noChangeAspect="1" noChangeArrowheads="1"/>
              </p:cNvSpPr>
              <p:nvPr/>
            </p:nvSpPr>
            <p:spPr bwMode="auto">
              <a:xfrm rot="5400000">
                <a:off x="2545" y="2281"/>
                <a:ext cx="308"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7" name="AutoShape 118"/>
              <p:cNvSpPr>
                <a:spLocks noChangeAspect="1" noChangeArrowheads="1"/>
              </p:cNvSpPr>
              <p:nvPr/>
            </p:nvSpPr>
            <p:spPr bwMode="auto">
              <a:xfrm rot="5400000">
                <a:off x="2031" y="1179"/>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8" name="AutoShape 119"/>
              <p:cNvSpPr>
                <a:spLocks noChangeAspect="1" noChangeArrowheads="1"/>
              </p:cNvSpPr>
              <p:nvPr/>
            </p:nvSpPr>
            <p:spPr bwMode="auto">
              <a:xfrm rot="5400000">
                <a:off x="2034" y="1584"/>
                <a:ext cx="307"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9" name="AutoShape 120"/>
              <p:cNvSpPr>
                <a:spLocks noChangeAspect="1" noChangeArrowheads="1"/>
              </p:cNvSpPr>
              <p:nvPr/>
            </p:nvSpPr>
            <p:spPr bwMode="auto">
              <a:xfrm rot="5400000">
                <a:off x="2818" y="1173"/>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0" name="AutoShape 121"/>
              <p:cNvSpPr>
                <a:spLocks noChangeAspect="1" noChangeArrowheads="1"/>
              </p:cNvSpPr>
              <p:nvPr/>
            </p:nvSpPr>
            <p:spPr bwMode="auto">
              <a:xfrm rot="5400000">
                <a:off x="2818" y="1581"/>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1" name="AutoShape 122"/>
              <p:cNvSpPr>
                <a:spLocks noChangeAspect="1" noChangeArrowheads="1"/>
              </p:cNvSpPr>
              <p:nvPr/>
            </p:nvSpPr>
            <p:spPr bwMode="auto">
              <a:xfrm rot="5400000">
                <a:off x="2437" y="1173"/>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2" name="AutoShape 123"/>
              <p:cNvSpPr>
                <a:spLocks noChangeAspect="1" noChangeArrowheads="1"/>
              </p:cNvSpPr>
              <p:nvPr/>
            </p:nvSpPr>
            <p:spPr bwMode="auto">
              <a:xfrm rot="5400000">
                <a:off x="2437" y="1581"/>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3" name="AutoShape 124"/>
              <p:cNvSpPr>
                <a:spLocks noChangeAspect="1" noChangeArrowheads="1"/>
              </p:cNvSpPr>
              <p:nvPr/>
            </p:nvSpPr>
            <p:spPr bwMode="auto">
              <a:xfrm rot="5400000">
                <a:off x="2033" y="2005"/>
                <a:ext cx="312"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4" name="AutoShape 125"/>
              <p:cNvSpPr>
                <a:spLocks noChangeAspect="1" noChangeArrowheads="1"/>
              </p:cNvSpPr>
              <p:nvPr/>
            </p:nvSpPr>
            <p:spPr bwMode="auto">
              <a:xfrm rot="5400000">
                <a:off x="2817" y="2001"/>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5" name="AutoShape 126"/>
              <p:cNvSpPr>
                <a:spLocks noChangeAspect="1" noChangeArrowheads="1"/>
              </p:cNvSpPr>
              <p:nvPr/>
            </p:nvSpPr>
            <p:spPr bwMode="auto">
              <a:xfrm rot="5400000">
                <a:off x="2436" y="2001"/>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6" name="AutoShape 127"/>
              <p:cNvSpPr>
                <a:spLocks noChangeAspect="1" noChangeArrowheads="1"/>
              </p:cNvSpPr>
              <p:nvPr/>
            </p:nvSpPr>
            <p:spPr bwMode="auto">
              <a:xfrm rot="5400000">
                <a:off x="3205" y="1179"/>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7" name="AutoShape 128"/>
              <p:cNvSpPr>
                <a:spLocks noChangeAspect="1" noChangeArrowheads="1"/>
              </p:cNvSpPr>
              <p:nvPr/>
            </p:nvSpPr>
            <p:spPr bwMode="auto">
              <a:xfrm rot="5400000">
                <a:off x="3208" y="1584"/>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8" name="AutoShape 129"/>
              <p:cNvSpPr>
                <a:spLocks noChangeAspect="1" noChangeArrowheads="1"/>
              </p:cNvSpPr>
              <p:nvPr/>
            </p:nvSpPr>
            <p:spPr bwMode="auto">
              <a:xfrm rot="5400000">
                <a:off x="3206" y="2006"/>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9" name="AutoShape 130"/>
              <p:cNvSpPr>
                <a:spLocks noChangeAspect="1" noChangeArrowheads="1"/>
              </p:cNvSpPr>
              <p:nvPr/>
            </p:nvSpPr>
            <p:spPr bwMode="auto">
              <a:xfrm rot="5400000">
                <a:off x="3205" y="2392"/>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0" name="AutoShape 131"/>
              <p:cNvSpPr>
                <a:spLocks noChangeAspect="1" noChangeArrowheads="1"/>
              </p:cNvSpPr>
              <p:nvPr/>
            </p:nvSpPr>
            <p:spPr bwMode="auto">
              <a:xfrm rot="5400000">
                <a:off x="2032" y="2392"/>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1" name="AutoShape 132"/>
              <p:cNvSpPr>
                <a:spLocks noChangeAspect="1" noChangeArrowheads="1"/>
              </p:cNvSpPr>
              <p:nvPr/>
            </p:nvSpPr>
            <p:spPr bwMode="auto">
              <a:xfrm rot="5400000">
                <a:off x="2819" y="2387"/>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2" name="AutoShape 133"/>
              <p:cNvSpPr>
                <a:spLocks noChangeAspect="1" noChangeArrowheads="1"/>
              </p:cNvSpPr>
              <p:nvPr/>
            </p:nvSpPr>
            <p:spPr bwMode="auto">
              <a:xfrm rot="5400000">
                <a:off x="2439" y="2387"/>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3" name="AutoShape 134"/>
              <p:cNvSpPr>
                <a:spLocks noChangeAspect="1" noChangeArrowheads="1"/>
              </p:cNvSpPr>
              <p:nvPr/>
            </p:nvSpPr>
            <p:spPr bwMode="auto">
              <a:xfrm rot="5400000">
                <a:off x="1926" y="1285"/>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4" name="AutoShape 135"/>
              <p:cNvSpPr>
                <a:spLocks noChangeAspect="1" noChangeArrowheads="1"/>
              </p:cNvSpPr>
              <p:nvPr/>
            </p:nvSpPr>
            <p:spPr bwMode="auto">
              <a:xfrm rot="5400000">
                <a:off x="1929" y="1690"/>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5" name="AutoShape 136"/>
              <p:cNvSpPr>
                <a:spLocks noChangeAspect="1" noChangeArrowheads="1"/>
              </p:cNvSpPr>
              <p:nvPr/>
            </p:nvSpPr>
            <p:spPr bwMode="auto">
              <a:xfrm rot="5400000">
                <a:off x="2713" y="1279"/>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6" name="AutoShape 137"/>
              <p:cNvSpPr>
                <a:spLocks noChangeAspect="1" noChangeArrowheads="1"/>
              </p:cNvSpPr>
              <p:nvPr/>
            </p:nvSpPr>
            <p:spPr bwMode="auto">
              <a:xfrm rot="5400000">
                <a:off x="2713" y="1687"/>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7" name="AutoShape 138"/>
              <p:cNvSpPr>
                <a:spLocks noChangeAspect="1" noChangeArrowheads="1"/>
              </p:cNvSpPr>
              <p:nvPr/>
            </p:nvSpPr>
            <p:spPr bwMode="auto">
              <a:xfrm rot="5400000">
                <a:off x="2332" y="1279"/>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8" name="AutoShape 139"/>
              <p:cNvSpPr>
                <a:spLocks noChangeAspect="1" noChangeArrowheads="1"/>
              </p:cNvSpPr>
              <p:nvPr/>
            </p:nvSpPr>
            <p:spPr bwMode="auto">
              <a:xfrm rot="5400000">
                <a:off x="2332" y="1687"/>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9" name="AutoShape 140"/>
              <p:cNvSpPr>
                <a:spLocks noChangeAspect="1" noChangeArrowheads="1"/>
              </p:cNvSpPr>
              <p:nvPr/>
            </p:nvSpPr>
            <p:spPr bwMode="auto">
              <a:xfrm rot="5400000">
                <a:off x="1928" y="2111"/>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0" name="AutoShape 141"/>
              <p:cNvSpPr>
                <a:spLocks noChangeAspect="1" noChangeArrowheads="1"/>
              </p:cNvSpPr>
              <p:nvPr/>
            </p:nvSpPr>
            <p:spPr bwMode="auto">
              <a:xfrm rot="5400000">
                <a:off x="2712" y="2107"/>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1" name="AutoShape 142"/>
              <p:cNvSpPr>
                <a:spLocks noChangeAspect="1" noChangeArrowheads="1"/>
              </p:cNvSpPr>
              <p:nvPr/>
            </p:nvSpPr>
            <p:spPr bwMode="auto">
              <a:xfrm rot="5400000">
                <a:off x="2331" y="2107"/>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2" name="AutoShape 143"/>
              <p:cNvSpPr>
                <a:spLocks noChangeAspect="1" noChangeArrowheads="1"/>
              </p:cNvSpPr>
              <p:nvPr/>
            </p:nvSpPr>
            <p:spPr bwMode="auto">
              <a:xfrm rot="5400000">
                <a:off x="3100" y="1285"/>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3" name="AutoShape 144"/>
              <p:cNvSpPr>
                <a:spLocks noChangeAspect="1" noChangeArrowheads="1"/>
              </p:cNvSpPr>
              <p:nvPr/>
            </p:nvSpPr>
            <p:spPr bwMode="auto">
              <a:xfrm rot="5400000">
                <a:off x="3102" y="1691"/>
                <a:ext cx="307" cy="304"/>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4" name="AutoShape 145"/>
              <p:cNvSpPr>
                <a:spLocks noChangeAspect="1" noChangeArrowheads="1"/>
              </p:cNvSpPr>
              <p:nvPr/>
            </p:nvSpPr>
            <p:spPr bwMode="auto">
              <a:xfrm rot="5400000">
                <a:off x="3100" y="2112"/>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5" name="AutoShape 146"/>
              <p:cNvSpPr>
                <a:spLocks noChangeAspect="1" noChangeArrowheads="1"/>
              </p:cNvSpPr>
              <p:nvPr/>
            </p:nvSpPr>
            <p:spPr bwMode="auto">
              <a:xfrm rot="5400000">
                <a:off x="3100" y="2499"/>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6" name="AutoShape 147"/>
              <p:cNvSpPr>
                <a:spLocks noChangeAspect="1" noChangeArrowheads="1"/>
              </p:cNvSpPr>
              <p:nvPr/>
            </p:nvSpPr>
            <p:spPr bwMode="auto">
              <a:xfrm rot="5400000">
                <a:off x="1927" y="2499"/>
                <a:ext cx="312"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7" name="AutoShape 148"/>
              <p:cNvSpPr>
                <a:spLocks noChangeAspect="1" noChangeArrowheads="1"/>
              </p:cNvSpPr>
              <p:nvPr/>
            </p:nvSpPr>
            <p:spPr bwMode="auto">
              <a:xfrm rot="5400000">
                <a:off x="2714" y="2493"/>
                <a:ext cx="308" cy="304"/>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8" name="AutoShape 149"/>
              <p:cNvSpPr>
                <a:spLocks noChangeAspect="1" noChangeArrowheads="1"/>
              </p:cNvSpPr>
              <p:nvPr/>
            </p:nvSpPr>
            <p:spPr bwMode="auto">
              <a:xfrm rot="5400000">
                <a:off x="2334" y="2492"/>
                <a:ext cx="308"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9" name="AutoShape 150"/>
              <p:cNvSpPr>
                <a:spLocks noChangeAspect="1" noChangeArrowheads="1"/>
              </p:cNvSpPr>
              <p:nvPr/>
            </p:nvSpPr>
            <p:spPr bwMode="auto">
              <a:xfrm rot="5400000">
                <a:off x="1820" y="1389"/>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0" name="AutoShape 151"/>
              <p:cNvSpPr>
                <a:spLocks noChangeAspect="1" noChangeArrowheads="1"/>
              </p:cNvSpPr>
              <p:nvPr/>
            </p:nvSpPr>
            <p:spPr bwMode="auto">
              <a:xfrm rot="5400000">
                <a:off x="1824" y="1794"/>
                <a:ext cx="306" cy="306"/>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1" name="AutoShape 152"/>
              <p:cNvSpPr>
                <a:spLocks noChangeAspect="1" noChangeArrowheads="1"/>
              </p:cNvSpPr>
              <p:nvPr/>
            </p:nvSpPr>
            <p:spPr bwMode="auto">
              <a:xfrm rot="5400000">
                <a:off x="2607" y="1384"/>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2" name="AutoShape 153"/>
              <p:cNvSpPr>
                <a:spLocks noChangeAspect="1" noChangeArrowheads="1"/>
              </p:cNvSpPr>
              <p:nvPr/>
            </p:nvSpPr>
            <p:spPr bwMode="auto">
              <a:xfrm rot="5400000">
                <a:off x="2607" y="1793"/>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3" name="AutoShape 154"/>
              <p:cNvSpPr>
                <a:spLocks noChangeAspect="1" noChangeArrowheads="1"/>
              </p:cNvSpPr>
              <p:nvPr/>
            </p:nvSpPr>
            <p:spPr bwMode="auto">
              <a:xfrm rot="5400000">
                <a:off x="2226" y="1384"/>
                <a:ext cx="310"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4" name="AutoShape 155"/>
              <p:cNvSpPr>
                <a:spLocks noChangeAspect="1" noChangeArrowheads="1"/>
              </p:cNvSpPr>
              <p:nvPr/>
            </p:nvSpPr>
            <p:spPr bwMode="auto">
              <a:xfrm rot="5400000">
                <a:off x="2226" y="1793"/>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5" name="AutoShape 156"/>
              <p:cNvSpPr>
                <a:spLocks noChangeAspect="1" noChangeArrowheads="1"/>
              </p:cNvSpPr>
              <p:nvPr/>
            </p:nvSpPr>
            <p:spPr bwMode="auto">
              <a:xfrm rot="5400000">
                <a:off x="1821" y="2216"/>
                <a:ext cx="313"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6" name="AutoShape 157"/>
              <p:cNvSpPr>
                <a:spLocks noChangeAspect="1" noChangeArrowheads="1"/>
              </p:cNvSpPr>
              <p:nvPr/>
            </p:nvSpPr>
            <p:spPr bwMode="auto">
              <a:xfrm rot="5400000">
                <a:off x="2606" y="2213"/>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7" name="AutoShape 158"/>
              <p:cNvSpPr>
                <a:spLocks noChangeAspect="1" noChangeArrowheads="1"/>
              </p:cNvSpPr>
              <p:nvPr/>
            </p:nvSpPr>
            <p:spPr bwMode="auto">
              <a:xfrm rot="5400000">
                <a:off x="2225" y="2213"/>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8" name="AutoShape 159"/>
              <p:cNvSpPr>
                <a:spLocks noChangeAspect="1" noChangeArrowheads="1"/>
              </p:cNvSpPr>
              <p:nvPr/>
            </p:nvSpPr>
            <p:spPr bwMode="auto">
              <a:xfrm rot="5400000">
                <a:off x="2995" y="1390"/>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9" name="AutoShape 160"/>
              <p:cNvSpPr>
                <a:spLocks noChangeAspect="1" noChangeArrowheads="1"/>
              </p:cNvSpPr>
              <p:nvPr/>
            </p:nvSpPr>
            <p:spPr bwMode="auto">
              <a:xfrm rot="5400000">
                <a:off x="2997" y="1796"/>
                <a:ext cx="307" cy="305"/>
              </a:xfrm>
              <a:prstGeom prst="roundRect">
                <a:avLst>
                  <a:gd name="adj" fmla="val 1083"/>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0" name="AutoShape 161"/>
              <p:cNvSpPr>
                <a:spLocks noChangeAspect="1" noChangeArrowheads="1"/>
              </p:cNvSpPr>
              <p:nvPr/>
            </p:nvSpPr>
            <p:spPr bwMode="auto">
              <a:xfrm rot="5400000">
                <a:off x="2995" y="2217"/>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1" name="AutoShape 162"/>
              <p:cNvSpPr>
                <a:spLocks noChangeAspect="1" noChangeArrowheads="1"/>
              </p:cNvSpPr>
              <p:nvPr/>
            </p:nvSpPr>
            <p:spPr bwMode="auto">
              <a:xfrm rot="5400000">
                <a:off x="2995" y="2604"/>
                <a:ext cx="312"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2" name="AutoShape 163"/>
              <p:cNvSpPr>
                <a:spLocks noChangeAspect="1" noChangeArrowheads="1"/>
              </p:cNvSpPr>
              <p:nvPr/>
            </p:nvSpPr>
            <p:spPr bwMode="auto">
              <a:xfrm rot="5400000">
                <a:off x="1821" y="2604"/>
                <a:ext cx="313"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3" name="AutoShape 164"/>
              <p:cNvSpPr>
                <a:spLocks noChangeAspect="1" noChangeArrowheads="1"/>
              </p:cNvSpPr>
              <p:nvPr/>
            </p:nvSpPr>
            <p:spPr bwMode="auto">
              <a:xfrm rot="5400000">
                <a:off x="2608" y="2598"/>
                <a:ext cx="309" cy="305"/>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4" name="AutoShape 165"/>
              <p:cNvSpPr>
                <a:spLocks noChangeAspect="1" noChangeArrowheads="1"/>
              </p:cNvSpPr>
              <p:nvPr/>
            </p:nvSpPr>
            <p:spPr bwMode="auto">
              <a:xfrm rot="5400000">
                <a:off x="2228" y="2598"/>
                <a:ext cx="309" cy="306"/>
              </a:xfrm>
              <a:prstGeom prst="roundRect">
                <a:avLst>
                  <a:gd name="adj" fmla="val 1060"/>
                </a:avLst>
              </a:prstGeom>
              <a:grpFill/>
              <a:ln w="2222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grpSp>
        <p:sp>
          <p:nvSpPr>
            <p:cNvPr id="5" name="AutoShape 166"/>
            <p:cNvSpPr>
              <a:spLocks noChangeAspect="1" noChangeArrowheads="1"/>
            </p:cNvSpPr>
            <p:nvPr/>
          </p:nvSpPr>
          <p:spPr bwMode="auto">
            <a:xfrm rot="5400000">
              <a:off x="3870" y="1578"/>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 name="AutoShape 167"/>
            <p:cNvSpPr>
              <a:spLocks noChangeAspect="1" noChangeArrowheads="1"/>
            </p:cNvSpPr>
            <p:nvPr/>
          </p:nvSpPr>
          <p:spPr bwMode="auto">
            <a:xfrm rot="5400000">
              <a:off x="3871" y="1697"/>
              <a:ext cx="90"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 name="AutoShape 168"/>
            <p:cNvSpPr>
              <a:spLocks noChangeAspect="1" noChangeArrowheads="1"/>
            </p:cNvSpPr>
            <p:nvPr/>
          </p:nvSpPr>
          <p:spPr bwMode="auto">
            <a:xfrm rot="5400000">
              <a:off x="4122" y="157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 name="AutoShape 169"/>
            <p:cNvSpPr>
              <a:spLocks noChangeAspect="1" noChangeArrowheads="1"/>
            </p:cNvSpPr>
            <p:nvPr/>
          </p:nvSpPr>
          <p:spPr bwMode="auto">
            <a:xfrm rot="5400000">
              <a:off x="4122" y="169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9" name="AutoShape 170"/>
            <p:cNvSpPr>
              <a:spLocks noChangeAspect="1" noChangeArrowheads="1"/>
            </p:cNvSpPr>
            <p:nvPr/>
          </p:nvSpPr>
          <p:spPr bwMode="auto">
            <a:xfrm rot="5400000">
              <a:off x="4000" y="157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0" name="AutoShape 171"/>
            <p:cNvSpPr>
              <a:spLocks noChangeAspect="1" noChangeArrowheads="1"/>
            </p:cNvSpPr>
            <p:nvPr/>
          </p:nvSpPr>
          <p:spPr bwMode="auto">
            <a:xfrm rot="5400000">
              <a:off x="4000" y="169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1" name="AutoShape 172"/>
            <p:cNvSpPr>
              <a:spLocks noChangeAspect="1" noChangeArrowheads="1"/>
            </p:cNvSpPr>
            <p:nvPr/>
          </p:nvSpPr>
          <p:spPr bwMode="auto">
            <a:xfrm rot="5400000">
              <a:off x="3870" y="1821"/>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2" name="AutoShape 173"/>
            <p:cNvSpPr>
              <a:spLocks noChangeAspect="1" noChangeArrowheads="1"/>
            </p:cNvSpPr>
            <p:nvPr/>
          </p:nvSpPr>
          <p:spPr bwMode="auto">
            <a:xfrm rot="5400000">
              <a:off x="4122" y="182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3" name="AutoShape 174"/>
            <p:cNvSpPr>
              <a:spLocks noChangeAspect="1" noChangeArrowheads="1"/>
            </p:cNvSpPr>
            <p:nvPr/>
          </p:nvSpPr>
          <p:spPr bwMode="auto">
            <a:xfrm rot="5400000">
              <a:off x="4000" y="182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4" name="AutoShape 175"/>
            <p:cNvSpPr>
              <a:spLocks noChangeAspect="1" noChangeArrowheads="1"/>
            </p:cNvSpPr>
            <p:nvPr/>
          </p:nvSpPr>
          <p:spPr bwMode="auto">
            <a:xfrm rot="5400000">
              <a:off x="4247" y="1578"/>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5" name="AutoShape 176"/>
            <p:cNvSpPr>
              <a:spLocks noChangeAspect="1" noChangeArrowheads="1"/>
            </p:cNvSpPr>
            <p:nvPr/>
          </p:nvSpPr>
          <p:spPr bwMode="auto">
            <a:xfrm rot="5400000">
              <a:off x="4248" y="1697"/>
              <a:ext cx="90"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6" name="AutoShape 177"/>
            <p:cNvSpPr>
              <a:spLocks noChangeAspect="1" noChangeArrowheads="1"/>
            </p:cNvSpPr>
            <p:nvPr/>
          </p:nvSpPr>
          <p:spPr bwMode="auto">
            <a:xfrm rot="5400000">
              <a:off x="4246" y="1822"/>
              <a:ext cx="93"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7" name="AutoShape 178"/>
            <p:cNvSpPr>
              <a:spLocks noChangeAspect="1" noChangeArrowheads="1"/>
            </p:cNvSpPr>
            <p:nvPr/>
          </p:nvSpPr>
          <p:spPr bwMode="auto">
            <a:xfrm rot="5400000">
              <a:off x="4247" y="1936"/>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8" name="AutoShape 179"/>
            <p:cNvSpPr>
              <a:spLocks noChangeAspect="1" noChangeArrowheads="1"/>
            </p:cNvSpPr>
            <p:nvPr/>
          </p:nvSpPr>
          <p:spPr bwMode="auto">
            <a:xfrm rot="5400000">
              <a:off x="3871" y="1936"/>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19" name="AutoShape 180"/>
            <p:cNvSpPr>
              <a:spLocks noChangeAspect="1" noChangeArrowheads="1"/>
            </p:cNvSpPr>
            <p:nvPr/>
          </p:nvSpPr>
          <p:spPr bwMode="auto">
            <a:xfrm rot="5400000">
              <a:off x="4122" y="1934"/>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0" name="AutoShape 181"/>
            <p:cNvSpPr>
              <a:spLocks noChangeAspect="1" noChangeArrowheads="1"/>
            </p:cNvSpPr>
            <p:nvPr/>
          </p:nvSpPr>
          <p:spPr bwMode="auto">
            <a:xfrm rot="5400000">
              <a:off x="4001" y="1934"/>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1" name="AutoShape 182"/>
            <p:cNvSpPr>
              <a:spLocks noChangeAspect="1" noChangeArrowheads="1"/>
            </p:cNvSpPr>
            <p:nvPr/>
          </p:nvSpPr>
          <p:spPr bwMode="auto">
            <a:xfrm rot="5400000">
              <a:off x="3836" y="1610"/>
              <a:ext cx="93"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2" name="AutoShape 183"/>
            <p:cNvSpPr>
              <a:spLocks noChangeAspect="1" noChangeArrowheads="1"/>
            </p:cNvSpPr>
            <p:nvPr/>
          </p:nvSpPr>
          <p:spPr bwMode="auto">
            <a:xfrm rot="5400000">
              <a:off x="3838" y="1729"/>
              <a:ext cx="90" cy="97"/>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3" name="AutoShape 184"/>
            <p:cNvSpPr>
              <a:spLocks noChangeAspect="1" noChangeArrowheads="1"/>
            </p:cNvSpPr>
            <p:nvPr/>
          </p:nvSpPr>
          <p:spPr bwMode="auto">
            <a:xfrm rot="5400000">
              <a:off x="4088" y="1608"/>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4" name="AutoShape 185"/>
            <p:cNvSpPr>
              <a:spLocks noChangeAspect="1" noChangeArrowheads="1"/>
            </p:cNvSpPr>
            <p:nvPr/>
          </p:nvSpPr>
          <p:spPr bwMode="auto">
            <a:xfrm rot="5400000">
              <a:off x="4088" y="1728"/>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5" name="AutoShape 186"/>
            <p:cNvSpPr>
              <a:spLocks noChangeAspect="1" noChangeArrowheads="1"/>
            </p:cNvSpPr>
            <p:nvPr/>
          </p:nvSpPr>
          <p:spPr bwMode="auto">
            <a:xfrm rot="5400000">
              <a:off x="3966" y="1608"/>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6" name="AutoShape 187"/>
            <p:cNvSpPr>
              <a:spLocks noChangeAspect="1" noChangeArrowheads="1"/>
            </p:cNvSpPr>
            <p:nvPr/>
          </p:nvSpPr>
          <p:spPr bwMode="auto">
            <a:xfrm rot="5400000">
              <a:off x="3966" y="1728"/>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7" name="AutoShape 188"/>
            <p:cNvSpPr>
              <a:spLocks noChangeAspect="1" noChangeArrowheads="1"/>
            </p:cNvSpPr>
            <p:nvPr/>
          </p:nvSpPr>
          <p:spPr bwMode="auto">
            <a:xfrm rot="5400000">
              <a:off x="3837" y="1853"/>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8" name="AutoShape 189"/>
            <p:cNvSpPr>
              <a:spLocks noChangeAspect="1" noChangeArrowheads="1"/>
            </p:cNvSpPr>
            <p:nvPr/>
          </p:nvSpPr>
          <p:spPr bwMode="auto">
            <a:xfrm rot="5400000">
              <a:off x="4087" y="1852"/>
              <a:ext cx="93"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29" name="AutoShape 190"/>
            <p:cNvSpPr>
              <a:spLocks noChangeAspect="1" noChangeArrowheads="1"/>
            </p:cNvSpPr>
            <p:nvPr/>
          </p:nvSpPr>
          <p:spPr bwMode="auto">
            <a:xfrm rot="5400000">
              <a:off x="3965" y="1852"/>
              <a:ext cx="93"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0" name="AutoShape 191"/>
            <p:cNvSpPr>
              <a:spLocks noChangeAspect="1" noChangeArrowheads="1"/>
            </p:cNvSpPr>
            <p:nvPr/>
          </p:nvSpPr>
          <p:spPr bwMode="auto">
            <a:xfrm rot="5400000">
              <a:off x="4213" y="1609"/>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1" name="AutoShape 192"/>
            <p:cNvSpPr>
              <a:spLocks noChangeAspect="1" noChangeArrowheads="1"/>
            </p:cNvSpPr>
            <p:nvPr/>
          </p:nvSpPr>
          <p:spPr bwMode="auto">
            <a:xfrm rot="5400000">
              <a:off x="4213" y="1729"/>
              <a:ext cx="91"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2" name="AutoShape 193"/>
            <p:cNvSpPr>
              <a:spLocks noChangeAspect="1" noChangeArrowheads="1"/>
            </p:cNvSpPr>
            <p:nvPr/>
          </p:nvSpPr>
          <p:spPr bwMode="auto">
            <a:xfrm rot="5400000">
              <a:off x="4214" y="1853"/>
              <a:ext cx="91"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3" name="AutoShape 194"/>
            <p:cNvSpPr>
              <a:spLocks noChangeAspect="1" noChangeArrowheads="1"/>
            </p:cNvSpPr>
            <p:nvPr/>
          </p:nvSpPr>
          <p:spPr bwMode="auto">
            <a:xfrm rot="5400000">
              <a:off x="4213" y="196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4" name="AutoShape 195"/>
            <p:cNvSpPr>
              <a:spLocks noChangeAspect="1" noChangeArrowheads="1"/>
            </p:cNvSpPr>
            <p:nvPr/>
          </p:nvSpPr>
          <p:spPr bwMode="auto">
            <a:xfrm rot="5400000">
              <a:off x="3837" y="1967"/>
              <a:ext cx="91"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5" name="AutoShape 196"/>
            <p:cNvSpPr>
              <a:spLocks noChangeAspect="1" noChangeArrowheads="1"/>
            </p:cNvSpPr>
            <p:nvPr/>
          </p:nvSpPr>
          <p:spPr bwMode="auto">
            <a:xfrm rot="5400000">
              <a:off x="4090" y="1965"/>
              <a:ext cx="90"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6" name="AutoShape 197"/>
            <p:cNvSpPr>
              <a:spLocks noChangeAspect="1" noChangeArrowheads="1"/>
            </p:cNvSpPr>
            <p:nvPr/>
          </p:nvSpPr>
          <p:spPr bwMode="auto">
            <a:xfrm rot="5400000">
              <a:off x="3968" y="1965"/>
              <a:ext cx="90"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7" name="AutoShape 198"/>
            <p:cNvSpPr>
              <a:spLocks noChangeAspect="1" noChangeArrowheads="1"/>
            </p:cNvSpPr>
            <p:nvPr/>
          </p:nvSpPr>
          <p:spPr bwMode="auto">
            <a:xfrm rot="5400000">
              <a:off x="3803" y="164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8" name="AutoShape 199"/>
            <p:cNvSpPr>
              <a:spLocks noChangeAspect="1" noChangeArrowheads="1"/>
            </p:cNvSpPr>
            <p:nvPr/>
          </p:nvSpPr>
          <p:spPr bwMode="auto">
            <a:xfrm rot="5400000">
              <a:off x="3803" y="1760"/>
              <a:ext cx="91"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39" name="AutoShape 200"/>
            <p:cNvSpPr>
              <a:spLocks noChangeAspect="1" noChangeArrowheads="1"/>
            </p:cNvSpPr>
            <p:nvPr/>
          </p:nvSpPr>
          <p:spPr bwMode="auto">
            <a:xfrm rot="5400000">
              <a:off x="4054" y="1639"/>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0" name="AutoShape 201"/>
            <p:cNvSpPr>
              <a:spLocks noChangeAspect="1" noChangeArrowheads="1"/>
            </p:cNvSpPr>
            <p:nvPr/>
          </p:nvSpPr>
          <p:spPr bwMode="auto">
            <a:xfrm rot="5400000">
              <a:off x="4054" y="1759"/>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1" name="AutoShape 202"/>
            <p:cNvSpPr>
              <a:spLocks noChangeAspect="1" noChangeArrowheads="1"/>
            </p:cNvSpPr>
            <p:nvPr/>
          </p:nvSpPr>
          <p:spPr bwMode="auto">
            <a:xfrm rot="5400000">
              <a:off x="3932" y="1639"/>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2" name="AutoShape 203"/>
            <p:cNvSpPr>
              <a:spLocks noChangeAspect="1" noChangeArrowheads="1"/>
            </p:cNvSpPr>
            <p:nvPr/>
          </p:nvSpPr>
          <p:spPr bwMode="auto">
            <a:xfrm rot="5400000">
              <a:off x="3932" y="1759"/>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3" name="AutoShape 204"/>
            <p:cNvSpPr>
              <a:spLocks noChangeAspect="1" noChangeArrowheads="1"/>
            </p:cNvSpPr>
            <p:nvPr/>
          </p:nvSpPr>
          <p:spPr bwMode="auto">
            <a:xfrm rot="5400000">
              <a:off x="3803" y="1884"/>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4" name="AutoShape 205"/>
            <p:cNvSpPr>
              <a:spLocks noChangeAspect="1" noChangeArrowheads="1"/>
            </p:cNvSpPr>
            <p:nvPr/>
          </p:nvSpPr>
          <p:spPr bwMode="auto">
            <a:xfrm rot="5400000">
              <a:off x="4055" y="1882"/>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5" name="AutoShape 206"/>
            <p:cNvSpPr>
              <a:spLocks noChangeAspect="1" noChangeArrowheads="1"/>
            </p:cNvSpPr>
            <p:nvPr/>
          </p:nvSpPr>
          <p:spPr bwMode="auto">
            <a:xfrm rot="5400000">
              <a:off x="3933" y="1882"/>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6" name="AutoShape 207"/>
            <p:cNvSpPr>
              <a:spLocks noChangeAspect="1" noChangeArrowheads="1"/>
            </p:cNvSpPr>
            <p:nvPr/>
          </p:nvSpPr>
          <p:spPr bwMode="auto">
            <a:xfrm rot="5400000">
              <a:off x="4179" y="164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7" name="AutoShape 208"/>
            <p:cNvSpPr>
              <a:spLocks noChangeAspect="1" noChangeArrowheads="1"/>
            </p:cNvSpPr>
            <p:nvPr/>
          </p:nvSpPr>
          <p:spPr bwMode="auto">
            <a:xfrm rot="5400000">
              <a:off x="4179" y="1760"/>
              <a:ext cx="91"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8" name="AutoShape 209"/>
            <p:cNvSpPr>
              <a:spLocks noChangeAspect="1" noChangeArrowheads="1"/>
            </p:cNvSpPr>
            <p:nvPr/>
          </p:nvSpPr>
          <p:spPr bwMode="auto">
            <a:xfrm rot="5400000">
              <a:off x="4180" y="1884"/>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49" name="AutoShape 210"/>
            <p:cNvSpPr>
              <a:spLocks noChangeAspect="1" noChangeArrowheads="1"/>
            </p:cNvSpPr>
            <p:nvPr/>
          </p:nvSpPr>
          <p:spPr bwMode="auto">
            <a:xfrm rot="5400000">
              <a:off x="4178" y="1998"/>
              <a:ext cx="93"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0" name="AutoShape 211"/>
            <p:cNvSpPr>
              <a:spLocks noChangeAspect="1" noChangeArrowheads="1"/>
            </p:cNvSpPr>
            <p:nvPr/>
          </p:nvSpPr>
          <p:spPr bwMode="auto">
            <a:xfrm rot="5400000">
              <a:off x="3802" y="1998"/>
              <a:ext cx="93"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1" name="AutoShape 212"/>
            <p:cNvSpPr>
              <a:spLocks noChangeAspect="1" noChangeArrowheads="1"/>
            </p:cNvSpPr>
            <p:nvPr/>
          </p:nvSpPr>
          <p:spPr bwMode="auto">
            <a:xfrm rot="5400000">
              <a:off x="4055" y="199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2" name="AutoShape 213"/>
            <p:cNvSpPr>
              <a:spLocks noChangeAspect="1" noChangeArrowheads="1"/>
            </p:cNvSpPr>
            <p:nvPr/>
          </p:nvSpPr>
          <p:spPr bwMode="auto">
            <a:xfrm rot="5400000">
              <a:off x="3933" y="1997"/>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3" name="AutoShape 214"/>
            <p:cNvSpPr>
              <a:spLocks noChangeAspect="1" noChangeArrowheads="1"/>
            </p:cNvSpPr>
            <p:nvPr/>
          </p:nvSpPr>
          <p:spPr bwMode="auto">
            <a:xfrm rot="5400000">
              <a:off x="3769" y="1672"/>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4" name="AutoShape 215"/>
            <p:cNvSpPr>
              <a:spLocks noChangeAspect="1" noChangeArrowheads="1"/>
            </p:cNvSpPr>
            <p:nvPr/>
          </p:nvSpPr>
          <p:spPr bwMode="auto">
            <a:xfrm rot="5400000">
              <a:off x="3770" y="1791"/>
              <a:ext cx="90"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5" name="AutoShape 216"/>
            <p:cNvSpPr>
              <a:spLocks noChangeAspect="1" noChangeArrowheads="1"/>
            </p:cNvSpPr>
            <p:nvPr/>
          </p:nvSpPr>
          <p:spPr bwMode="auto">
            <a:xfrm rot="5400000">
              <a:off x="4021" y="1670"/>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6" name="AutoShape 217"/>
            <p:cNvSpPr>
              <a:spLocks noChangeAspect="1" noChangeArrowheads="1"/>
            </p:cNvSpPr>
            <p:nvPr/>
          </p:nvSpPr>
          <p:spPr bwMode="auto">
            <a:xfrm rot="5400000">
              <a:off x="4021" y="179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7" name="AutoShape 218"/>
            <p:cNvSpPr>
              <a:spLocks noChangeAspect="1" noChangeArrowheads="1"/>
            </p:cNvSpPr>
            <p:nvPr/>
          </p:nvSpPr>
          <p:spPr bwMode="auto">
            <a:xfrm rot="5400000">
              <a:off x="3899" y="1670"/>
              <a:ext cx="91"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8" name="AutoShape 219"/>
            <p:cNvSpPr>
              <a:spLocks noChangeAspect="1" noChangeArrowheads="1"/>
            </p:cNvSpPr>
            <p:nvPr/>
          </p:nvSpPr>
          <p:spPr bwMode="auto">
            <a:xfrm rot="5400000">
              <a:off x="3899" y="1790"/>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59" name="AutoShape 220"/>
            <p:cNvSpPr>
              <a:spLocks noChangeAspect="1" noChangeArrowheads="1"/>
            </p:cNvSpPr>
            <p:nvPr/>
          </p:nvSpPr>
          <p:spPr bwMode="auto">
            <a:xfrm rot="5400000">
              <a:off x="3769" y="1915"/>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0" name="AutoShape 221"/>
            <p:cNvSpPr>
              <a:spLocks noChangeAspect="1" noChangeArrowheads="1"/>
            </p:cNvSpPr>
            <p:nvPr/>
          </p:nvSpPr>
          <p:spPr bwMode="auto">
            <a:xfrm rot="5400000">
              <a:off x="4021" y="1914"/>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1" name="AutoShape 222"/>
            <p:cNvSpPr>
              <a:spLocks noChangeAspect="1" noChangeArrowheads="1"/>
            </p:cNvSpPr>
            <p:nvPr/>
          </p:nvSpPr>
          <p:spPr bwMode="auto">
            <a:xfrm rot="5400000">
              <a:off x="3899" y="1914"/>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2" name="AutoShape 223"/>
            <p:cNvSpPr>
              <a:spLocks noChangeAspect="1" noChangeArrowheads="1"/>
            </p:cNvSpPr>
            <p:nvPr/>
          </p:nvSpPr>
          <p:spPr bwMode="auto">
            <a:xfrm rot="5400000">
              <a:off x="4146" y="1672"/>
              <a:ext cx="91"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3" name="AutoShape 224"/>
            <p:cNvSpPr>
              <a:spLocks noChangeAspect="1" noChangeArrowheads="1"/>
            </p:cNvSpPr>
            <p:nvPr/>
          </p:nvSpPr>
          <p:spPr bwMode="auto">
            <a:xfrm rot="5400000">
              <a:off x="4147" y="1791"/>
              <a:ext cx="90" cy="97"/>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4" name="AutoShape 225"/>
            <p:cNvSpPr>
              <a:spLocks noChangeAspect="1" noChangeArrowheads="1"/>
            </p:cNvSpPr>
            <p:nvPr/>
          </p:nvSpPr>
          <p:spPr bwMode="auto">
            <a:xfrm rot="5400000">
              <a:off x="4146" y="1915"/>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5" name="AutoShape 226"/>
            <p:cNvSpPr>
              <a:spLocks noChangeAspect="1" noChangeArrowheads="1"/>
            </p:cNvSpPr>
            <p:nvPr/>
          </p:nvSpPr>
          <p:spPr bwMode="auto">
            <a:xfrm rot="5400000">
              <a:off x="4146" y="2029"/>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6" name="AutoShape 227"/>
            <p:cNvSpPr>
              <a:spLocks noChangeAspect="1" noChangeArrowheads="1"/>
            </p:cNvSpPr>
            <p:nvPr/>
          </p:nvSpPr>
          <p:spPr bwMode="auto">
            <a:xfrm rot="5400000">
              <a:off x="3769" y="2029"/>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7" name="AutoShape 228"/>
            <p:cNvSpPr>
              <a:spLocks noChangeAspect="1" noChangeArrowheads="1"/>
            </p:cNvSpPr>
            <p:nvPr/>
          </p:nvSpPr>
          <p:spPr bwMode="auto">
            <a:xfrm rot="5400000">
              <a:off x="4022" y="2027"/>
              <a:ext cx="90"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8" name="AutoShape 229"/>
            <p:cNvSpPr>
              <a:spLocks noChangeAspect="1" noChangeArrowheads="1"/>
            </p:cNvSpPr>
            <p:nvPr/>
          </p:nvSpPr>
          <p:spPr bwMode="auto">
            <a:xfrm rot="5400000">
              <a:off x="3900" y="2027"/>
              <a:ext cx="90"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69" name="AutoShape 230"/>
            <p:cNvSpPr>
              <a:spLocks noChangeAspect="1" noChangeArrowheads="1"/>
            </p:cNvSpPr>
            <p:nvPr/>
          </p:nvSpPr>
          <p:spPr bwMode="auto">
            <a:xfrm rot="5400000">
              <a:off x="3735" y="1702"/>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0" name="AutoShape 231"/>
            <p:cNvSpPr>
              <a:spLocks noChangeAspect="1" noChangeArrowheads="1"/>
            </p:cNvSpPr>
            <p:nvPr/>
          </p:nvSpPr>
          <p:spPr bwMode="auto">
            <a:xfrm rot="5400000">
              <a:off x="3736" y="1822"/>
              <a:ext cx="90" cy="98"/>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1" name="AutoShape 232"/>
            <p:cNvSpPr>
              <a:spLocks noChangeAspect="1" noChangeArrowheads="1"/>
            </p:cNvSpPr>
            <p:nvPr/>
          </p:nvSpPr>
          <p:spPr bwMode="auto">
            <a:xfrm rot="5400000">
              <a:off x="3987" y="1701"/>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2" name="AutoShape 233"/>
            <p:cNvSpPr>
              <a:spLocks noChangeAspect="1" noChangeArrowheads="1"/>
            </p:cNvSpPr>
            <p:nvPr/>
          </p:nvSpPr>
          <p:spPr bwMode="auto">
            <a:xfrm rot="5400000">
              <a:off x="3987" y="1822"/>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3" name="AutoShape 234"/>
            <p:cNvSpPr>
              <a:spLocks noChangeAspect="1" noChangeArrowheads="1"/>
            </p:cNvSpPr>
            <p:nvPr/>
          </p:nvSpPr>
          <p:spPr bwMode="auto">
            <a:xfrm rot="5400000">
              <a:off x="3865" y="1701"/>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4" name="AutoShape 235"/>
            <p:cNvSpPr>
              <a:spLocks noChangeAspect="1" noChangeArrowheads="1"/>
            </p:cNvSpPr>
            <p:nvPr/>
          </p:nvSpPr>
          <p:spPr bwMode="auto">
            <a:xfrm rot="5400000">
              <a:off x="3865" y="1822"/>
              <a:ext cx="91"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5" name="AutoShape 236"/>
            <p:cNvSpPr>
              <a:spLocks noChangeAspect="1" noChangeArrowheads="1"/>
            </p:cNvSpPr>
            <p:nvPr/>
          </p:nvSpPr>
          <p:spPr bwMode="auto">
            <a:xfrm rot="5400000">
              <a:off x="3735" y="1946"/>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6" name="AutoShape 237"/>
            <p:cNvSpPr>
              <a:spLocks noChangeAspect="1" noChangeArrowheads="1"/>
            </p:cNvSpPr>
            <p:nvPr/>
          </p:nvSpPr>
          <p:spPr bwMode="auto">
            <a:xfrm rot="5400000">
              <a:off x="3987" y="1945"/>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7" name="AutoShape 238"/>
            <p:cNvSpPr>
              <a:spLocks noChangeAspect="1" noChangeArrowheads="1"/>
            </p:cNvSpPr>
            <p:nvPr/>
          </p:nvSpPr>
          <p:spPr bwMode="auto">
            <a:xfrm rot="5400000">
              <a:off x="3865" y="1945"/>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8" name="AutoShape 239"/>
            <p:cNvSpPr>
              <a:spLocks noChangeAspect="1" noChangeArrowheads="1"/>
            </p:cNvSpPr>
            <p:nvPr/>
          </p:nvSpPr>
          <p:spPr bwMode="auto">
            <a:xfrm rot="5400000">
              <a:off x="4112" y="1703"/>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79" name="AutoShape 240"/>
            <p:cNvSpPr>
              <a:spLocks noChangeAspect="1" noChangeArrowheads="1"/>
            </p:cNvSpPr>
            <p:nvPr/>
          </p:nvSpPr>
          <p:spPr bwMode="auto">
            <a:xfrm rot="5400000">
              <a:off x="4113" y="1822"/>
              <a:ext cx="90" cy="97"/>
            </a:xfrm>
            <a:prstGeom prst="roundRect">
              <a:avLst>
                <a:gd name="adj" fmla="val 1083"/>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0" name="AutoShape 241"/>
            <p:cNvSpPr>
              <a:spLocks noChangeAspect="1" noChangeArrowheads="1"/>
            </p:cNvSpPr>
            <p:nvPr/>
          </p:nvSpPr>
          <p:spPr bwMode="auto">
            <a:xfrm rot="5400000">
              <a:off x="4112" y="1946"/>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1" name="AutoShape 242"/>
            <p:cNvSpPr>
              <a:spLocks noChangeAspect="1" noChangeArrowheads="1"/>
            </p:cNvSpPr>
            <p:nvPr/>
          </p:nvSpPr>
          <p:spPr bwMode="auto">
            <a:xfrm rot="5400000">
              <a:off x="4112" y="2060"/>
              <a:ext cx="92" cy="97"/>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2" name="AutoShape 243"/>
            <p:cNvSpPr>
              <a:spLocks noChangeAspect="1" noChangeArrowheads="1"/>
            </p:cNvSpPr>
            <p:nvPr/>
          </p:nvSpPr>
          <p:spPr bwMode="auto">
            <a:xfrm rot="5400000">
              <a:off x="3735" y="2060"/>
              <a:ext cx="92"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3" name="AutoShape 244"/>
            <p:cNvSpPr>
              <a:spLocks noChangeAspect="1" noChangeArrowheads="1"/>
            </p:cNvSpPr>
            <p:nvPr/>
          </p:nvSpPr>
          <p:spPr bwMode="auto">
            <a:xfrm rot="5400000">
              <a:off x="3987" y="2059"/>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sp>
          <p:nvSpPr>
            <p:cNvPr id="84" name="AutoShape 245"/>
            <p:cNvSpPr>
              <a:spLocks noChangeAspect="1" noChangeArrowheads="1"/>
            </p:cNvSpPr>
            <p:nvPr/>
          </p:nvSpPr>
          <p:spPr bwMode="auto">
            <a:xfrm rot="5400000">
              <a:off x="3865" y="2059"/>
              <a:ext cx="91" cy="98"/>
            </a:xfrm>
            <a:prstGeom prst="roundRect">
              <a:avLst>
                <a:gd name="adj" fmla="val 1060"/>
              </a:avLst>
            </a:prstGeom>
            <a:grpFill/>
            <a:ln w="28575">
              <a:solidFill>
                <a:schemeClr val="accent4">
                  <a:lumMod val="10000"/>
                </a:schemeClr>
              </a:solidFill>
              <a:round/>
              <a:headEnd/>
              <a:tailEnd/>
            </a:ln>
          </p:spPr>
          <p:txBody>
            <a:bodyPr wrap="none" anchor="ctr"/>
            <a:lstStyle/>
            <a:p>
              <a:pPr>
                <a:buClr>
                  <a:srgbClr val="000000"/>
                </a:buClr>
                <a:buSzPct val="100000"/>
                <a:buFont typeface="Times New Roman" pitchFamily="16" charset="0"/>
                <a:buNone/>
                <a:defRPr/>
              </a:pPr>
              <a:endParaRPr lang="en-US" sz="1800">
                <a:ea typeface="+mn-ea"/>
                <a:cs typeface="Arial" charset="0"/>
              </a:endParaRPr>
            </a:p>
          </p:txBody>
        </p:sp>
      </p:grpSp>
      <p:grpSp>
        <p:nvGrpSpPr>
          <p:cNvPr id="44035" name="Group 323"/>
          <p:cNvGrpSpPr>
            <a:grpSpLocks/>
          </p:cNvGrpSpPr>
          <p:nvPr/>
        </p:nvGrpSpPr>
        <p:grpSpPr bwMode="auto">
          <a:xfrm>
            <a:off x="3155950" y="2674938"/>
            <a:ext cx="623888" cy="228600"/>
            <a:chOff x="6705600" y="5014913"/>
            <a:chExt cx="623888" cy="228600"/>
          </a:xfrm>
        </p:grpSpPr>
        <p:grpSp>
          <p:nvGrpSpPr>
            <p:cNvPr id="246" name="Group 12"/>
            <p:cNvGrpSpPr>
              <a:grpSpLocks/>
            </p:cNvGrpSpPr>
            <p:nvPr/>
          </p:nvGrpSpPr>
          <p:grpSpPr bwMode="auto">
            <a:xfrm>
              <a:off x="6705600" y="5014913"/>
              <a:ext cx="360363" cy="228600"/>
              <a:chOff x="3776" y="3429"/>
              <a:chExt cx="274" cy="109"/>
            </a:xfrm>
            <a:noFill/>
          </p:grpSpPr>
          <p:sp>
            <p:nvSpPr>
              <p:cNvPr id="248" name="Rectangle 13"/>
              <p:cNvSpPr>
                <a:spLocks noChangeArrowheads="1"/>
              </p:cNvSpPr>
              <p:nvPr/>
            </p:nvSpPr>
            <p:spPr bwMode="auto">
              <a:xfrm>
                <a:off x="3894"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49" name="Rectangle 14"/>
              <p:cNvSpPr>
                <a:spLocks noChangeArrowheads="1"/>
              </p:cNvSpPr>
              <p:nvPr/>
            </p:nvSpPr>
            <p:spPr bwMode="auto">
              <a:xfrm>
                <a:off x="3946"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50" name="Rectangle 15"/>
              <p:cNvSpPr>
                <a:spLocks noChangeArrowheads="1"/>
              </p:cNvSpPr>
              <p:nvPr/>
            </p:nvSpPr>
            <p:spPr bwMode="auto">
              <a:xfrm>
                <a:off x="3998"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51" name="Line 16"/>
              <p:cNvSpPr>
                <a:spLocks noChangeShapeType="1"/>
              </p:cNvSpPr>
              <p:nvPr/>
            </p:nvSpPr>
            <p:spPr bwMode="auto">
              <a:xfrm>
                <a:off x="3776" y="3429"/>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52" name="Line 17"/>
              <p:cNvSpPr>
                <a:spLocks noChangeShapeType="1"/>
              </p:cNvSpPr>
              <p:nvPr/>
            </p:nvSpPr>
            <p:spPr bwMode="auto">
              <a:xfrm>
                <a:off x="3776" y="3538"/>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grpSp>
        <p:sp>
          <p:nvSpPr>
            <p:cNvPr id="44059" name="Line 18"/>
            <p:cNvSpPr>
              <a:spLocks noChangeShapeType="1"/>
            </p:cNvSpPr>
            <p:nvPr/>
          </p:nvSpPr>
          <p:spPr bwMode="auto">
            <a:xfrm>
              <a:off x="7075488" y="5127625"/>
              <a:ext cx="254000" cy="0"/>
            </a:xfrm>
            <a:prstGeom prst="line">
              <a:avLst/>
            </a:prstGeom>
            <a:noFill/>
            <a:ln w="3492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cxnSp>
        <p:nvCxnSpPr>
          <p:cNvPr id="44036" name="Straight Connector 332"/>
          <p:cNvCxnSpPr>
            <a:cxnSpLocks noChangeShapeType="1"/>
          </p:cNvCxnSpPr>
          <p:nvPr/>
        </p:nvCxnSpPr>
        <p:spPr bwMode="auto">
          <a:xfrm rot="5400000">
            <a:off x="2850357" y="3359944"/>
            <a:ext cx="1828800" cy="1587"/>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cxnSp>
      <p:grpSp>
        <p:nvGrpSpPr>
          <p:cNvPr id="44037" name="Group 335"/>
          <p:cNvGrpSpPr>
            <a:grpSpLocks/>
          </p:cNvGrpSpPr>
          <p:nvPr/>
        </p:nvGrpSpPr>
        <p:grpSpPr bwMode="auto">
          <a:xfrm>
            <a:off x="3141663" y="3360738"/>
            <a:ext cx="623887" cy="228600"/>
            <a:chOff x="6705600" y="5014913"/>
            <a:chExt cx="623888" cy="228600"/>
          </a:xfrm>
        </p:grpSpPr>
        <p:grpSp>
          <p:nvGrpSpPr>
            <p:cNvPr id="253" name="Group 12"/>
            <p:cNvGrpSpPr>
              <a:grpSpLocks/>
            </p:cNvGrpSpPr>
            <p:nvPr/>
          </p:nvGrpSpPr>
          <p:grpSpPr bwMode="auto">
            <a:xfrm>
              <a:off x="6705600" y="5014913"/>
              <a:ext cx="360363" cy="228600"/>
              <a:chOff x="3776" y="3429"/>
              <a:chExt cx="274" cy="109"/>
            </a:xfrm>
            <a:noFill/>
          </p:grpSpPr>
          <p:sp>
            <p:nvSpPr>
              <p:cNvPr id="257" name="Rectangle 13"/>
              <p:cNvSpPr>
                <a:spLocks noChangeArrowheads="1"/>
              </p:cNvSpPr>
              <p:nvPr/>
            </p:nvSpPr>
            <p:spPr bwMode="auto">
              <a:xfrm>
                <a:off x="3894"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58" name="Rectangle 14"/>
              <p:cNvSpPr>
                <a:spLocks noChangeArrowheads="1"/>
              </p:cNvSpPr>
              <p:nvPr/>
            </p:nvSpPr>
            <p:spPr bwMode="auto">
              <a:xfrm>
                <a:off x="3946"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59" name="Rectangle 15"/>
              <p:cNvSpPr>
                <a:spLocks noChangeArrowheads="1"/>
              </p:cNvSpPr>
              <p:nvPr/>
            </p:nvSpPr>
            <p:spPr bwMode="auto">
              <a:xfrm>
                <a:off x="3998"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0" name="Line 16"/>
              <p:cNvSpPr>
                <a:spLocks noChangeShapeType="1"/>
              </p:cNvSpPr>
              <p:nvPr/>
            </p:nvSpPr>
            <p:spPr bwMode="auto">
              <a:xfrm>
                <a:off x="3776" y="3429"/>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1" name="Line 17"/>
              <p:cNvSpPr>
                <a:spLocks noChangeShapeType="1"/>
              </p:cNvSpPr>
              <p:nvPr/>
            </p:nvSpPr>
            <p:spPr bwMode="auto">
              <a:xfrm>
                <a:off x="3776" y="3538"/>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grpSp>
        <p:sp>
          <p:nvSpPr>
            <p:cNvPr id="44057" name="Line 18"/>
            <p:cNvSpPr>
              <a:spLocks noChangeShapeType="1"/>
            </p:cNvSpPr>
            <p:nvPr/>
          </p:nvSpPr>
          <p:spPr bwMode="auto">
            <a:xfrm>
              <a:off x="7075488" y="5127625"/>
              <a:ext cx="254000" cy="0"/>
            </a:xfrm>
            <a:prstGeom prst="line">
              <a:avLst/>
            </a:prstGeom>
            <a:noFill/>
            <a:ln w="3492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grpSp>
        <p:nvGrpSpPr>
          <p:cNvPr id="44038" name="Group 343"/>
          <p:cNvGrpSpPr>
            <a:grpSpLocks/>
          </p:cNvGrpSpPr>
          <p:nvPr/>
        </p:nvGrpSpPr>
        <p:grpSpPr bwMode="auto">
          <a:xfrm>
            <a:off x="3141663" y="4122738"/>
            <a:ext cx="623887" cy="228600"/>
            <a:chOff x="6705600" y="5014913"/>
            <a:chExt cx="623888" cy="228600"/>
          </a:xfrm>
        </p:grpSpPr>
        <p:grpSp>
          <p:nvGrpSpPr>
            <p:cNvPr id="255" name="Group 12"/>
            <p:cNvGrpSpPr>
              <a:grpSpLocks/>
            </p:cNvGrpSpPr>
            <p:nvPr/>
          </p:nvGrpSpPr>
          <p:grpSpPr bwMode="auto">
            <a:xfrm>
              <a:off x="6705600" y="5014913"/>
              <a:ext cx="360363" cy="228600"/>
              <a:chOff x="3776" y="3429"/>
              <a:chExt cx="274" cy="109"/>
            </a:xfrm>
            <a:noFill/>
          </p:grpSpPr>
          <p:sp>
            <p:nvSpPr>
              <p:cNvPr id="265" name="Rectangle 13"/>
              <p:cNvSpPr>
                <a:spLocks noChangeArrowheads="1"/>
              </p:cNvSpPr>
              <p:nvPr/>
            </p:nvSpPr>
            <p:spPr bwMode="auto">
              <a:xfrm>
                <a:off x="3894"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6" name="Rectangle 14"/>
              <p:cNvSpPr>
                <a:spLocks noChangeArrowheads="1"/>
              </p:cNvSpPr>
              <p:nvPr/>
            </p:nvSpPr>
            <p:spPr bwMode="auto">
              <a:xfrm>
                <a:off x="3946"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7" name="Rectangle 15"/>
              <p:cNvSpPr>
                <a:spLocks noChangeArrowheads="1"/>
              </p:cNvSpPr>
              <p:nvPr/>
            </p:nvSpPr>
            <p:spPr bwMode="auto">
              <a:xfrm>
                <a:off x="3998" y="3429"/>
                <a:ext cx="52" cy="109"/>
              </a:xfrm>
              <a:prstGeom prst="rect">
                <a:avLst/>
              </a:prstGeom>
              <a:grpFill/>
              <a:ln w="34925" cap="flat" cmpd="sng" algn="ctr">
                <a:solidFill>
                  <a:schemeClr val="tx1"/>
                </a:solidFill>
                <a:prstDash val="solid"/>
                <a:miter lim="800000"/>
                <a:headEnd type="none" w="sm" len="sm"/>
                <a:tailEnd type="none" w="sm" len="sm"/>
              </a:ln>
            </p:spPr>
            <p:txBody>
              <a:bodyPr wrap="none"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8" name="Line 16"/>
              <p:cNvSpPr>
                <a:spLocks noChangeShapeType="1"/>
              </p:cNvSpPr>
              <p:nvPr/>
            </p:nvSpPr>
            <p:spPr bwMode="auto">
              <a:xfrm>
                <a:off x="3776" y="3429"/>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sp>
            <p:nvSpPr>
              <p:cNvPr id="269" name="Line 17"/>
              <p:cNvSpPr>
                <a:spLocks noChangeShapeType="1"/>
              </p:cNvSpPr>
              <p:nvPr/>
            </p:nvSpPr>
            <p:spPr bwMode="auto">
              <a:xfrm>
                <a:off x="3776" y="3538"/>
                <a:ext cx="118" cy="0"/>
              </a:xfrm>
              <a:prstGeom prst="line">
                <a:avLst/>
              </a:prstGeom>
              <a:grpFill/>
              <a:ln w="34925" cap="flat" cmpd="sng" algn="ctr">
                <a:solidFill>
                  <a:schemeClr val="tx1"/>
                </a:solidFill>
                <a:prstDash val="solid"/>
                <a:round/>
                <a:headEnd type="none" w="sm" len="sm"/>
                <a:tailEnd type="none" w="sm" len="sm"/>
              </a:ln>
            </p:spPr>
            <p:txBody>
              <a:bodyPr anchor="ctr">
                <a:spAutoFit/>
              </a:bodyPr>
              <a:lstStyle/>
              <a:p>
                <a:pPr>
                  <a:buClr>
                    <a:srgbClr val="000000"/>
                  </a:buClr>
                  <a:buSzPct val="100000"/>
                  <a:buFont typeface="Times New Roman" pitchFamily="16" charset="0"/>
                  <a:buNone/>
                  <a:defRPr/>
                </a:pPr>
                <a:endParaRPr lang="en-US" sz="1800">
                  <a:ea typeface="+mn-ea"/>
                  <a:cs typeface="Arial" charset="0"/>
                </a:endParaRPr>
              </a:p>
            </p:txBody>
          </p:sp>
        </p:grpSp>
        <p:sp>
          <p:nvSpPr>
            <p:cNvPr id="44055" name="Line 18"/>
            <p:cNvSpPr>
              <a:spLocks noChangeShapeType="1"/>
            </p:cNvSpPr>
            <p:nvPr/>
          </p:nvSpPr>
          <p:spPr bwMode="auto">
            <a:xfrm>
              <a:off x="7075488" y="5127625"/>
              <a:ext cx="254000" cy="0"/>
            </a:xfrm>
            <a:prstGeom prst="line">
              <a:avLst/>
            </a:prstGeom>
            <a:noFill/>
            <a:ln w="34925">
              <a:solidFill>
                <a:schemeClr val="tx2"/>
              </a:solidFill>
              <a:round/>
              <a:headEnd type="none" w="sm" len="sm"/>
              <a:tailEnd type="none" w="sm" len="sm"/>
            </a:ln>
            <a:extLst>
              <a:ext uri="{909E8E84-426E-40dd-AFC4-6F175D3DCCD1}">
                <a14:hiddenFill xmlns:a14="http://schemas.microsoft.com/office/drawing/2010/main">
                  <a:noFill/>
                </a14:hiddenFill>
              </a:ext>
            </a:extLst>
          </p:spPr>
          <p:txBody>
            <a:bodyPr wrap="none" anchor="ctr">
              <a:spAutoFit/>
            </a:bodyPr>
            <a:lstStyle/>
            <a:p>
              <a:endParaRPr lang="en-US"/>
            </a:p>
          </p:txBody>
        </p:sp>
      </p:grpSp>
      <p:cxnSp>
        <p:nvCxnSpPr>
          <p:cNvPr id="44039" name="Straight Connector 351"/>
          <p:cNvCxnSpPr>
            <a:cxnSpLocks noChangeShapeType="1"/>
          </p:cNvCxnSpPr>
          <p:nvPr/>
        </p:nvCxnSpPr>
        <p:spPr bwMode="auto">
          <a:xfrm flipV="1">
            <a:off x="3765550" y="3132138"/>
            <a:ext cx="752475"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cxnSp>
      <p:sp>
        <p:nvSpPr>
          <p:cNvPr id="271" name="Rectangle 270"/>
          <p:cNvSpPr/>
          <p:nvPr/>
        </p:nvSpPr>
        <p:spPr bwMode="auto">
          <a:xfrm>
            <a:off x="5364163" y="3817938"/>
            <a:ext cx="2057400" cy="304800"/>
          </a:xfrm>
          <a:prstGeom prst="rect">
            <a:avLst/>
          </a:prstGeom>
          <a:solidFill>
            <a:schemeClr val="accent1">
              <a:lumMod val="40000"/>
              <a:lumOff val="60000"/>
            </a:schemeClr>
          </a:solidFill>
          <a:ln w="9525" cap="flat" cmpd="sng" algn="ctr">
            <a:noFill/>
            <a:prstDash val="solid"/>
            <a:round/>
            <a:headEnd type="none" w="med" len="med"/>
            <a:tailEnd type="none" w="med" len="med"/>
          </a:ln>
          <a:effectLst/>
        </p:spPr>
        <p:txBody>
          <a:bodyPr/>
          <a:lstStyle/>
          <a:p>
            <a:pPr>
              <a:buClr>
                <a:srgbClr val="000000"/>
              </a:buClr>
              <a:buSzPct val="100000"/>
              <a:buFont typeface="Times New Roman" charset="0"/>
              <a:buNone/>
              <a:defRPr/>
            </a:pPr>
            <a:endParaRPr lang="en-US" sz="1800">
              <a:ea typeface="Arial" charset="0"/>
              <a:cs typeface="Arial" charset="0"/>
            </a:endParaRPr>
          </a:p>
        </p:txBody>
      </p:sp>
      <p:sp>
        <p:nvSpPr>
          <p:cNvPr id="272" name="Rectangle 271"/>
          <p:cNvSpPr/>
          <p:nvPr/>
        </p:nvSpPr>
        <p:spPr bwMode="auto">
          <a:xfrm>
            <a:off x="5275263" y="3513138"/>
            <a:ext cx="381000" cy="304800"/>
          </a:xfrm>
          <a:prstGeom prst="rect">
            <a:avLst/>
          </a:prstGeom>
          <a:solidFill>
            <a:schemeClr val="accent5"/>
          </a:solidFill>
          <a:ln w="9525" cap="flat" cmpd="sng" algn="ctr">
            <a:noFill/>
            <a:prstDash val="solid"/>
            <a:round/>
            <a:headEnd type="none" w="med" len="med"/>
            <a:tailEnd type="none" w="med" len="med"/>
          </a:ln>
          <a:effectLst/>
        </p:spPr>
        <p:txBody>
          <a:bodyPr/>
          <a:lstStyle/>
          <a:p>
            <a:pPr>
              <a:buClr>
                <a:srgbClr val="000000"/>
              </a:buClr>
              <a:buSzPct val="100000"/>
              <a:buFont typeface="Times New Roman" charset="0"/>
              <a:buNone/>
              <a:defRPr/>
            </a:pPr>
            <a:endParaRPr lang="en-US" sz="1800">
              <a:ea typeface="Arial" charset="0"/>
              <a:cs typeface="Arial" charset="0"/>
            </a:endParaRPr>
          </a:p>
        </p:txBody>
      </p:sp>
      <p:sp>
        <p:nvSpPr>
          <p:cNvPr id="273" name="Rectangle 272"/>
          <p:cNvSpPr/>
          <p:nvPr/>
        </p:nvSpPr>
        <p:spPr bwMode="auto">
          <a:xfrm>
            <a:off x="7180263" y="3513138"/>
            <a:ext cx="381000" cy="304800"/>
          </a:xfrm>
          <a:prstGeom prst="rect">
            <a:avLst/>
          </a:prstGeom>
          <a:solidFill>
            <a:schemeClr val="accent5"/>
          </a:solidFill>
          <a:ln w="9525" cap="flat" cmpd="sng" algn="ctr">
            <a:noFill/>
            <a:prstDash val="solid"/>
            <a:round/>
            <a:headEnd type="none" w="med" len="med"/>
            <a:tailEnd type="none" w="med" len="med"/>
          </a:ln>
          <a:effectLst/>
        </p:spPr>
        <p:txBody>
          <a:bodyPr/>
          <a:lstStyle/>
          <a:p>
            <a:pPr>
              <a:buClr>
                <a:srgbClr val="000000"/>
              </a:buClr>
              <a:buSzPct val="100000"/>
              <a:buFont typeface="Times New Roman" charset="0"/>
              <a:buNone/>
              <a:defRPr/>
            </a:pPr>
            <a:endParaRPr lang="en-US" sz="1800">
              <a:ea typeface="Arial" charset="0"/>
              <a:cs typeface="Arial" charset="0"/>
            </a:endParaRPr>
          </a:p>
        </p:txBody>
      </p:sp>
      <p:sp>
        <p:nvSpPr>
          <p:cNvPr id="44043" name="AutoShape 93"/>
          <p:cNvSpPr>
            <a:spLocks noChangeArrowheads="1"/>
          </p:cNvSpPr>
          <p:nvPr/>
        </p:nvSpPr>
        <p:spPr bwMode="auto">
          <a:xfrm rot="-5400000">
            <a:off x="1389063" y="2514600"/>
            <a:ext cx="990600" cy="1905000"/>
          </a:xfrm>
          <a:prstGeom prst="downArrow">
            <a:avLst>
              <a:gd name="adj1" fmla="val 50000"/>
              <a:gd name="adj2" fmla="val 60417"/>
            </a:avLst>
          </a:prstGeom>
          <a:solidFill>
            <a:schemeClr val="bg2"/>
          </a:solidFill>
          <a:ln w="57150">
            <a:solidFill>
              <a:schemeClr val="tx2"/>
            </a:solidFill>
            <a:miter lim="800000"/>
            <a:headEnd/>
            <a:tailEnd/>
          </a:ln>
        </p:spPr>
        <p:txBody>
          <a:bodyPr rot="10800000" wrap="none" anchor="ctr"/>
          <a:lstStyle/>
          <a:p>
            <a:pPr algn="ctr">
              <a:buClr>
                <a:srgbClr val="000000"/>
              </a:buClr>
              <a:buSzPct val="100000"/>
              <a:buFont typeface="Times New Roman" charset="0"/>
              <a:buNone/>
            </a:pPr>
            <a:endParaRPr lang="en-US" sz="1800"/>
          </a:p>
        </p:txBody>
      </p:sp>
      <p:sp>
        <p:nvSpPr>
          <p:cNvPr id="44044" name="Rectangle 94"/>
          <p:cNvSpPr>
            <a:spLocks noChangeArrowheads="1"/>
          </p:cNvSpPr>
          <p:nvPr/>
        </p:nvSpPr>
        <p:spPr bwMode="auto">
          <a:xfrm>
            <a:off x="1008063" y="3276600"/>
            <a:ext cx="1336675" cy="304800"/>
          </a:xfrm>
          <a:prstGeom prst="rect">
            <a:avLst/>
          </a:prstGeom>
          <a:solidFill>
            <a:schemeClr val="bg2"/>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lstStyle/>
          <a:p>
            <a:pPr algn="ctr">
              <a:buClr>
                <a:srgbClr val="000000"/>
              </a:buClr>
              <a:buSzPct val="100000"/>
              <a:buFont typeface="Times New Roman" charset="0"/>
              <a:buNone/>
            </a:pPr>
            <a:r>
              <a:rPr lang="en-US" sz="2000" b="1">
                <a:solidFill>
                  <a:schemeClr val="tx1"/>
                </a:solidFill>
              </a:rPr>
              <a:t>Work</a:t>
            </a:r>
            <a:endParaRPr lang="en-US" sz="1600" b="1">
              <a:solidFill>
                <a:schemeClr val="tx1"/>
              </a:solidFill>
            </a:endParaRPr>
          </a:p>
        </p:txBody>
      </p:sp>
      <p:sp>
        <p:nvSpPr>
          <p:cNvPr id="44045" name="Text Box 59"/>
          <p:cNvSpPr txBox="1">
            <a:spLocks noChangeArrowheads="1"/>
          </p:cNvSpPr>
          <p:nvPr/>
        </p:nvSpPr>
        <p:spPr bwMode="auto">
          <a:xfrm>
            <a:off x="4724400" y="4857750"/>
            <a:ext cx="35337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buClr>
                <a:srgbClr val="000000"/>
              </a:buClr>
              <a:buSzPct val="100000"/>
              <a:buFont typeface="Times New Roman" charset="0"/>
              <a:buNone/>
            </a:pPr>
            <a:r>
              <a:rPr lang="en-US" sz="2000">
                <a:solidFill>
                  <a:srgbClr val="003367"/>
                </a:solidFill>
              </a:rPr>
              <a:t>Server cluster/farm/cloud/grid</a:t>
            </a:r>
          </a:p>
          <a:p>
            <a:pPr algn="ctr">
              <a:buClr>
                <a:srgbClr val="000000"/>
              </a:buClr>
              <a:buSzPct val="100000"/>
              <a:buFont typeface="Times New Roman" charset="0"/>
              <a:buNone/>
            </a:pPr>
            <a:r>
              <a:rPr lang="en-US" sz="2000">
                <a:solidFill>
                  <a:srgbClr val="003367"/>
                </a:solidFill>
              </a:rPr>
              <a:t>Data center</a:t>
            </a:r>
          </a:p>
        </p:txBody>
      </p:sp>
      <p:sp>
        <p:nvSpPr>
          <p:cNvPr id="278" name="Rectangle 381"/>
          <p:cNvSpPr>
            <a:spLocks noChangeArrowheads="1"/>
          </p:cNvSpPr>
          <p:nvPr/>
        </p:nvSpPr>
        <p:spPr bwMode="auto">
          <a:xfrm>
            <a:off x="5275263" y="3817938"/>
            <a:ext cx="2286000" cy="368300"/>
          </a:xfrm>
          <a:prstGeom prst="rect">
            <a:avLst/>
          </a:prstGeom>
          <a:solidFill>
            <a:schemeClr val="accent5"/>
          </a:solidFill>
          <a:ln w="9525">
            <a:noFill/>
            <a:miter lim="800000"/>
            <a:headEnd/>
            <a:tailEnd/>
          </a:ln>
        </p:spPr>
        <p:txBody>
          <a:bodyPr>
            <a:spAutoFit/>
          </a:bodyPr>
          <a:lstStyle/>
          <a:p>
            <a:pPr algn="ctr">
              <a:buClr>
                <a:srgbClr val="000000"/>
              </a:buClr>
              <a:buSzPct val="100000"/>
              <a:buFont typeface="Times New Roman" charset="0"/>
              <a:buNone/>
              <a:defRPr/>
            </a:pPr>
            <a:r>
              <a:rPr lang="en-US" sz="1800" b="1">
                <a:solidFill>
                  <a:srgbClr val="003367"/>
                </a:solidFill>
                <a:cs typeface="Arial" charset="0"/>
              </a:rPr>
              <a:t>Support substrate</a:t>
            </a:r>
            <a:endParaRPr lang="en-US" sz="1600" b="1">
              <a:solidFill>
                <a:srgbClr val="003367"/>
              </a:solidFill>
              <a:cs typeface="Arial" charset="0"/>
            </a:endParaRPr>
          </a:p>
        </p:txBody>
      </p:sp>
      <p:sp>
        <p:nvSpPr>
          <p:cNvPr id="44047" name="Title 281"/>
          <p:cNvSpPr>
            <a:spLocks noGrp="1"/>
          </p:cNvSpPr>
          <p:nvPr>
            <p:ph type="title"/>
          </p:nvPr>
        </p:nvSpPr>
        <p:spPr/>
        <p:txBody>
          <a:bodyPr/>
          <a:lstStyle/>
          <a:p>
            <a:r>
              <a:rPr lang="en-US">
                <a:latin typeface="Arial" charset="0"/>
                <a:ea typeface="ＭＳ Ｐゴシック" charset="0"/>
              </a:rPr>
              <a:t>Scaling a service</a:t>
            </a:r>
          </a:p>
        </p:txBody>
      </p:sp>
      <p:sp>
        <p:nvSpPr>
          <p:cNvPr id="44048" name="Text Box 59"/>
          <p:cNvSpPr txBox="1">
            <a:spLocks noChangeArrowheads="1"/>
          </p:cNvSpPr>
          <p:nvPr/>
        </p:nvSpPr>
        <p:spPr bwMode="auto">
          <a:xfrm>
            <a:off x="4114800" y="1828800"/>
            <a:ext cx="14478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buClr>
                <a:srgbClr val="000000"/>
              </a:buClr>
              <a:buSzPct val="100000"/>
              <a:buFont typeface="Times New Roman" charset="0"/>
              <a:buNone/>
            </a:pPr>
            <a:r>
              <a:rPr lang="en-US" sz="2000">
                <a:solidFill>
                  <a:srgbClr val="003367"/>
                </a:solidFill>
              </a:rPr>
              <a:t>Dispatcher</a:t>
            </a:r>
          </a:p>
        </p:txBody>
      </p:sp>
      <p:cxnSp>
        <p:nvCxnSpPr>
          <p:cNvPr id="44049" name="Straight Connector 292"/>
          <p:cNvCxnSpPr>
            <a:cxnSpLocks noChangeShapeType="1"/>
          </p:cNvCxnSpPr>
          <p:nvPr/>
        </p:nvCxnSpPr>
        <p:spPr bwMode="auto">
          <a:xfrm rot="5400000" flipH="1" flipV="1">
            <a:off x="4229100" y="2476500"/>
            <a:ext cx="762000" cy="533400"/>
          </a:xfrm>
          <a:prstGeom prst="line">
            <a:avLst/>
          </a:prstGeom>
          <a:noFill/>
          <a:ln w="47625">
            <a:solidFill>
              <a:schemeClr val="tx1"/>
            </a:solidFill>
            <a:round/>
            <a:headEnd type="stealth" w="med" len="med"/>
            <a:tailEnd/>
          </a:ln>
          <a:extLst>
            <a:ext uri="{909E8E84-426E-40dd-AFC4-6F175D3DCCD1}">
              <a14:hiddenFill xmlns:a14="http://schemas.microsoft.com/office/drawing/2010/main">
                <a:noFill/>
              </a14:hiddenFill>
            </a:ext>
          </a:extLst>
        </p:spPr>
      </p:cxnSp>
      <p:sp>
        <p:nvSpPr>
          <p:cNvPr id="44050" name="Text Box 59"/>
          <p:cNvSpPr txBox="1">
            <a:spLocks noChangeArrowheads="1"/>
          </p:cNvSpPr>
          <p:nvPr/>
        </p:nvSpPr>
        <p:spPr bwMode="auto">
          <a:xfrm>
            <a:off x="762000" y="5791200"/>
            <a:ext cx="69119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
                <a:srgbClr val="000000"/>
              </a:buClr>
              <a:buSzPct val="100000"/>
              <a:buFont typeface="Times New Roman" charset="0"/>
              <a:buNone/>
            </a:pPr>
            <a:r>
              <a:rPr lang="en-US" sz="2000">
                <a:solidFill>
                  <a:schemeClr val="tx1"/>
                </a:solidFill>
              </a:rPr>
              <a:t>Add servers or “bricks” for scale and robustness.</a:t>
            </a:r>
          </a:p>
          <a:p>
            <a:pPr>
              <a:buClr>
                <a:srgbClr val="000000"/>
              </a:buClr>
              <a:buSzPct val="100000"/>
              <a:buFont typeface="Times New Roman" charset="0"/>
              <a:buNone/>
            </a:pPr>
            <a:r>
              <a:rPr lang="en-US" sz="2000">
                <a:solidFill>
                  <a:schemeClr val="tx1"/>
                </a:solidFill>
              </a:rPr>
              <a:t>Issues: state storage, server selection, request routing, etc.</a:t>
            </a:r>
          </a:p>
        </p:txBody>
      </p:sp>
      <p:pic>
        <p:nvPicPr>
          <p:cNvPr id="44051" name="Picture 284"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10400" y="838200"/>
            <a:ext cx="74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2" name="Picture 285"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990600"/>
            <a:ext cx="74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53" name="Picture 28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1143000"/>
            <a:ext cx="7461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5511857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8" descr="BlankMap-USA-states.PNG"/>
          <p:cNvPicPr>
            <a:picLocks noChangeAspect="1"/>
          </p:cNvPicPr>
          <p:nvPr/>
        </p:nvPicPr>
        <p:blipFill>
          <a:blip r:embed="rId3" cstate="screen">
            <a:alphaModFix/>
            <a:extLst>
              <a:ext uri="{28A0092B-C50C-407E-A947-70E740481C1C}">
                <a14:useLocalDpi xmlns:a14="http://schemas.microsoft.com/office/drawing/2010/main"/>
              </a:ext>
            </a:extLst>
          </a:blip>
          <a:srcRect/>
          <a:stretch>
            <a:fillRect/>
          </a:stretch>
        </p:blipFill>
        <p:spPr bwMode="auto">
          <a:xfrm>
            <a:off x="-27246" y="1375468"/>
            <a:ext cx="9171246" cy="5572564"/>
          </a:xfrm>
          <a:prstGeom prst="rect">
            <a:avLst/>
          </a:prstGeom>
          <a:noFill/>
          <a:ln w="9525">
            <a:noFill/>
            <a:miter lim="800000"/>
            <a:headEnd/>
            <a:tailEnd/>
          </a:ln>
        </p:spPr>
      </p:pic>
      <p:sp>
        <p:nvSpPr>
          <p:cNvPr id="143" name="Freeform 142"/>
          <p:cNvSpPr/>
          <p:nvPr/>
        </p:nvSpPr>
        <p:spPr>
          <a:xfrm>
            <a:off x="107104" y="5322738"/>
            <a:ext cx="3457928" cy="1744143"/>
          </a:xfrm>
          <a:custGeom>
            <a:avLst/>
            <a:gdLst>
              <a:gd name="connsiteX0" fmla="*/ 107104 w 3457928"/>
              <a:gd name="connsiteY0" fmla="*/ 0 h 1744143"/>
              <a:gd name="connsiteX1" fmla="*/ 1193444 w 3457928"/>
              <a:gd name="connsiteY1" fmla="*/ 0 h 1744143"/>
              <a:gd name="connsiteX2" fmla="*/ 1881969 w 3457928"/>
              <a:gd name="connsiteY2" fmla="*/ 474284 h 1744143"/>
              <a:gd name="connsiteX3" fmla="*/ 2325686 w 3457928"/>
              <a:gd name="connsiteY3" fmla="*/ 611980 h 1744143"/>
              <a:gd name="connsiteX4" fmla="*/ 2983610 w 3457928"/>
              <a:gd name="connsiteY4" fmla="*/ 902670 h 1744143"/>
              <a:gd name="connsiteX5" fmla="*/ 3457928 w 3457928"/>
              <a:gd name="connsiteY5" fmla="*/ 1269858 h 1744143"/>
              <a:gd name="connsiteX6" fmla="*/ 3396725 w 3457928"/>
              <a:gd name="connsiteY6" fmla="*/ 1698244 h 1744143"/>
              <a:gd name="connsiteX7" fmla="*/ 2631697 w 3457928"/>
              <a:gd name="connsiteY7" fmla="*/ 1744143 h 1744143"/>
              <a:gd name="connsiteX8" fmla="*/ 1193444 w 3457928"/>
              <a:gd name="connsiteY8" fmla="*/ 1713544 h 1744143"/>
              <a:gd name="connsiteX9" fmla="*/ 0 w 3457928"/>
              <a:gd name="connsiteY9" fmla="*/ 1682945 h 1744143"/>
              <a:gd name="connsiteX10" fmla="*/ 45902 w 3457928"/>
              <a:gd name="connsiteY10" fmla="*/ 0 h 1744143"/>
              <a:gd name="connsiteX11" fmla="*/ 107104 w 3457928"/>
              <a:gd name="connsiteY11" fmla="*/ 0 h 1744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57928" h="1744143">
                <a:moveTo>
                  <a:pt x="107104" y="0"/>
                </a:moveTo>
                <a:lnTo>
                  <a:pt x="1193444" y="0"/>
                </a:lnTo>
                <a:lnTo>
                  <a:pt x="1881969" y="474284"/>
                </a:lnTo>
                <a:lnTo>
                  <a:pt x="2325686" y="611980"/>
                </a:lnTo>
                <a:lnTo>
                  <a:pt x="2983610" y="902670"/>
                </a:lnTo>
                <a:lnTo>
                  <a:pt x="3457928" y="1269858"/>
                </a:lnTo>
                <a:lnTo>
                  <a:pt x="3396725" y="1698244"/>
                </a:lnTo>
                <a:lnTo>
                  <a:pt x="2631697" y="1744143"/>
                </a:lnTo>
                <a:lnTo>
                  <a:pt x="1193444" y="1713544"/>
                </a:lnTo>
                <a:lnTo>
                  <a:pt x="0" y="1682945"/>
                </a:lnTo>
                <a:lnTo>
                  <a:pt x="45902" y="0"/>
                </a:lnTo>
                <a:lnTo>
                  <a:pt x="107104" y="0"/>
                </a:lnTo>
                <a:close/>
              </a:path>
            </a:pathLst>
          </a:cu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sp>
        <p:nvSpPr>
          <p:cNvPr id="168" name="Title 1"/>
          <p:cNvSpPr>
            <a:spLocks noGrp="1"/>
          </p:cNvSpPr>
          <p:nvPr>
            <p:ph type="title"/>
          </p:nvPr>
        </p:nvSpPr>
        <p:spPr>
          <a:xfrm>
            <a:off x="457200" y="274638"/>
            <a:ext cx="8229600" cy="1143000"/>
          </a:xfrm>
        </p:spPr>
        <p:txBody>
          <a:bodyPr/>
          <a:lstStyle/>
          <a:p>
            <a:r>
              <a:rPr lang="en-US" dirty="0" smtClean="0"/>
              <a:t>Wide-Area Storage</a:t>
            </a:r>
            <a:endParaRPr lang="en-US" dirty="0"/>
          </a:p>
        </p:txBody>
      </p:sp>
      <p:sp>
        <p:nvSpPr>
          <p:cNvPr id="12" name="TextBox 11"/>
          <p:cNvSpPr txBox="1"/>
          <p:nvPr/>
        </p:nvSpPr>
        <p:spPr>
          <a:xfrm>
            <a:off x="1552151" y="1058644"/>
            <a:ext cx="6039697" cy="646331"/>
          </a:xfrm>
          <a:prstGeom prst="rect">
            <a:avLst/>
          </a:prstGeom>
          <a:noFill/>
        </p:spPr>
        <p:txBody>
          <a:bodyPr wrap="square" rtlCol="0">
            <a:spAutoFit/>
          </a:bodyPr>
          <a:lstStyle/>
          <a:p>
            <a:pPr algn="ctr" fontAlgn="auto">
              <a:spcBef>
                <a:spcPts val="0"/>
              </a:spcBef>
              <a:spcAft>
                <a:spcPts val="0"/>
              </a:spcAft>
            </a:pPr>
            <a:r>
              <a:rPr lang="en-US" sz="3600" dirty="0" smtClean="0">
                <a:solidFill>
                  <a:prstClr val="black"/>
                </a:solidFill>
                <a:latin typeface="Calibri"/>
              </a:rPr>
              <a:t>Serves Requests Quickly</a:t>
            </a:r>
            <a:endParaRPr lang="en-US" sz="3600" dirty="0">
              <a:solidFill>
                <a:prstClr val="black"/>
              </a:solidFill>
              <a:latin typeface="Calibri"/>
            </a:endParaRPr>
          </a:p>
        </p:txBody>
      </p:sp>
      <p:grpSp>
        <p:nvGrpSpPr>
          <p:cNvPr id="16" name="Group 15"/>
          <p:cNvGrpSpPr/>
          <p:nvPr/>
        </p:nvGrpSpPr>
        <p:grpSpPr>
          <a:xfrm>
            <a:off x="770821" y="2100114"/>
            <a:ext cx="7867917" cy="3687167"/>
            <a:chOff x="770821" y="2100114"/>
            <a:chExt cx="7867917" cy="3687167"/>
          </a:xfrm>
        </p:grpSpPr>
        <p:grpSp>
          <p:nvGrpSpPr>
            <p:cNvPr id="15" name="Group 14"/>
            <p:cNvGrpSpPr/>
            <p:nvPr/>
          </p:nvGrpSpPr>
          <p:grpSpPr>
            <a:xfrm>
              <a:off x="1016000" y="2100114"/>
              <a:ext cx="1129477" cy="853171"/>
              <a:chOff x="1016000" y="2100114"/>
              <a:chExt cx="1129477" cy="853171"/>
            </a:xfrm>
          </p:grpSpPr>
          <p:sp>
            <p:nvSpPr>
              <p:cNvPr id="2" name="Oval 1"/>
              <p:cNvSpPr/>
              <p:nvPr/>
            </p:nvSpPr>
            <p:spPr>
              <a:xfrm>
                <a:off x="1866077" y="2100114"/>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11" name="Group 10"/>
              <p:cNvGrpSpPr/>
              <p:nvPr/>
            </p:nvGrpSpPr>
            <p:grpSpPr>
              <a:xfrm>
                <a:off x="1016000" y="2311400"/>
                <a:ext cx="862777" cy="641885"/>
                <a:chOff x="927100" y="2273300"/>
                <a:chExt cx="965200" cy="718085"/>
              </a:xfrm>
            </p:grpSpPr>
            <p:cxnSp>
              <p:nvCxnSpPr>
                <p:cNvPr id="8" name="Straight Arrow Connector 7"/>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grpSp>
          <p:nvGrpSpPr>
            <p:cNvPr id="29" name="Group 28"/>
            <p:cNvGrpSpPr/>
            <p:nvPr/>
          </p:nvGrpSpPr>
          <p:grpSpPr>
            <a:xfrm rot="907609">
              <a:off x="1382344" y="2443991"/>
              <a:ext cx="1129477" cy="853171"/>
              <a:chOff x="1016000" y="2100114"/>
              <a:chExt cx="1129477" cy="853171"/>
            </a:xfrm>
          </p:grpSpPr>
          <p:sp>
            <p:nvSpPr>
              <p:cNvPr id="30" name="Oval 29"/>
              <p:cNvSpPr/>
              <p:nvPr/>
            </p:nvSpPr>
            <p:spPr>
              <a:xfrm>
                <a:off x="1866077" y="2100114"/>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31" name="Group 30"/>
              <p:cNvGrpSpPr/>
              <p:nvPr/>
            </p:nvGrpSpPr>
            <p:grpSpPr>
              <a:xfrm>
                <a:off x="1016000" y="2311400"/>
                <a:ext cx="862777" cy="641885"/>
                <a:chOff x="927100" y="2273300"/>
                <a:chExt cx="965200" cy="718085"/>
              </a:xfrm>
            </p:grpSpPr>
            <p:cxnSp>
              <p:nvCxnSpPr>
                <p:cNvPr id="32" name="Straight Arrow Connector 31"/>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sp>
          <p:nvSpPr>
            <p:cNvPr id="35" name="Oval 34"/>
            <p:cNvSpPr/>
            <p:nvPr/>
          </p:nvSpPr>
          <p:spPr>
            <a:xfrm rot="907609">
              <a:off x="4297025" y="2984900"/>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36" name="Group 35"/>
            <p:cNvGrpSpPr/>
            <p:nvPr/>
          </p:nvGrpSpPr>
          <p:grpSpPr>
            <a:xfrm rot="19390283">
              <a:off x="3562359" y="3546866"/>
              <a:ext cx="1468242" cy="1492664"/>
              <a:chOff x="927100" y="2273300"/>
              <a:chExt cx="965200" cy="718085"/>
            </a:xfrm>
          </p:grpSpPr>
          <p:cxnSp>
            <p:nvCxnSpPr>
              <p:cNvPr id="37" name="Straight Arrow Connector 36"/>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rot="19390283">
              <a:off x="770821" y="3633325"/>
              <a:ext cx="610976" cy="728269"/>
              <a:chOff x="927100" y="2273300"/>
              <a:chExt cx="965200" cy="718085"/>
            </a:xfrm>
          </p:grpSpPr>
          <p:cxnSp>
            <p:nvCxnSpPr>
              <p:cNvPr id="40" name="Straight Arrow Connector 39"/>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2" name="Oval 41"/>
            <p:cNvSpPr/>
            <p:nvPr/>
          </p:nvSpPr>
          <p:spPr>
            <a:xfrm rot="907609">
              <a:off x="876300" y="4489200"/>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43" name="Group 42"/>
            <p:cNvGrpSpPr/>
            <p:nvPr/>
          </p:nvGrpSpPr>
          <p:grpSpPr>
            <a:xfrm rot="16390965">
              <a:off x="3099032" y="4873350"/>
              <a:ext cx="610976" cy="728269"/>
              <a:chOff x="927100" y="2273300"/>
              <a:chExt cx="965200" cy="718085"/>
            </a:xfrm>
          </p:grpSpPr>
          <p:cxnSp>
            <p:nvCxnSpPr>
              <p:cNvPr id="44" name="Straight Arrow Connector 43"/>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46" name="Oval 45"/>
            <p:cNvSpPr/>
            <p:nvPr/>
          </p:nvSpPr>
          <p:spPr>
            <a:xfrm rot="907609">
              <a:off x="2884286" y="4605525"/>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47" name="Group 46"/>
            <p:cNvGrpSpPr/>
            <p:nvPr/>
          </p:nvGrpSpPr>
          <p:grpSpPr>
            <a:xfrm rot="2700000">
              <a:off x="5102058" y="5117658"/>
              <a:ext cx="610976" cy="728269"/>
              <a:chOff x="927100" y="2273300"/>
              <a:chExt cx="965200" cy="718085"/>
            </a:xfrm>
          </p:grpSpPr>
          <p:cxnSp>
            <p:nvCxnSpPr>
              <p:cNvPr id="48" name="Straight Arrow Connector 47"/>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0" name="Oval 49"/>
            <p:cNvSpPr/>
            <p:nvPr/>
          </p:nvSpPr>
          <p:spPr>
            <a:xfrm rot="8816644">
              <a:off x="5917576" y="5332813"/>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51" name="Group 50"/>
            <p:cNvGrpSpPr/>
            <p:nvPr/>
          </p:nvGrpSpPr>
          <p:grpSpPr>
            <a:xfrm rot="9237480">
              <a:off x="7314633" y="3936770"/>
              <a:ext cx="610976" cy="728269"/>
              <a:chOff x="927100" y="2273300"/>
              <a:chExt cx="965200" cy="718085"/>
            </a:xfrm>
          </p:grpSpPr>
          <p:cxnSp>
            <p:nvCxnSpPr>
              <p:cNvPr id="52" name="Straight Arrow Connector 51"/>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4" name="Oval 53"/>
            <p:cNvSpPr/>
            <p:nvPr/>
          </p:nvSpPr>
          <p:spPr>
            <a:xfrm rot="14587664">
              <a:off x="7363612" y="4752536"/>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nvGrpSpPr>
            <p:cNvPr id="55" name="Group 54"/>
            <p:cNvGrpSpPr/>
            <p:nvPr/>
          </p:nvGrpSpPr>
          <p:grpSpPr>
            <a:xfrm rot="9237480">
              <a:off x="8281085" y="2677133"/>
              <a:ext cx="335496" cy="397462"/>
              <a:chOff x="927100" y="2273300"/>
              <a:chExt cx="965200" cy="718085"/>
            </a:xfrm>
          </p:grpSpPr>
          <p:cxnSp>
            <p:nvCxnSpPr>
              <p:cNvPr id="56" name="Straight Arrow Connector 55"/>
              <p:cNvCxnSpPr/>
              <p:nvPr/>
            </p:nvCxnSpPr>
            <p:spPr>
              <a:xfrm flipH="1">
                <a:off x="965200" y="23495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10800000" flipH="1">
                <a:off x="927100" y="2273300"/>
                <a:ext cx="927100" cy="641885"/>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pSp>
        <p:sp>
          <p:nvSpPr>
            <p:cNvPr id="58" name="Oval 57"/>
            <p:cNvSpPr/>
            <p:nvPr/>
          </p:nvSpPr>
          <p:spPr>
            <a:xfrm rot="14587664">
              <a:off x="8359338" y="2302017"/>
              <a:ext cx="279400" cy="279400"/>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fontAlgn="auto">
                <a:spcBef>
                  <a:spcPts val="0"/>
                </a:spcBef>
                <a:spcAft>
                  <a:spcPts val="0"/>
                </a:spcAft>
              </a:pPr>
              <a:endParaRPr lang="en-US" sz="1800">
                <a:solidFill>
                  <a:prstClr val="black"/>
                </a:solidFill>
                <a:latin typeface="Calibri"/>
              </a:endParaRPr>
            </a:p>
          </p:txBody>
        </p:sp>
      </p:grpSp>
      <p:grpSp>
        <p:nvGrpSpPr>
          <p:cNvPr id="19" name="Group 18"/>
          <p:cNvGrpSpPr/>
          <p:nvPr/>
        </p:nvGrpSpPr>
        <p:grpSpPr>
          <a:xfrm>
            <a:off x="50850" y="2715769"/>
            <a:ext cx="8785261" cy="3516437"/>
            <a:chOff x="50850" y="2715769"/>
            <a:chExt cx="8785261" cy="3516437"/>
          </a:xfrm>
        </p:grpSpPr>
        <p:pic>
          <p:nvPicPr>
            <p:cNvPr id="62" name="Picture 61"/>
            <p:cNvPicPr>
              <a:picLocks noChangeAspect="1"/>
            </p:cNvPicPr>
            <p:nvPr/>
          </p:nvPicPr>
          <p:blipFill>
            <a:blip r:embed="rId4" cstate="screen">
              <a:extLst>
                <a:ext uri="{BEBA8EAE-BF5A-486C-A8C5-ECC9F3942E4B}">
                  <a14:imgProps xmlns:a14="http://schemas.microsoft.com/office/drawing/2010/main">
                    <a14:imgLayer r:embed="rId5">
                      <a14:imgEffect>
                        <a14:backgroundRemoval t="9961" b="89990" l="10000" r="94434"/>
                      </a14:imgEffect>
                    </a14:imgLayer>
                  </a14:imgProps>
                </a:ext>
                <a:ext uri="{28A0092B-C50C-407E-A947-70E740481C1C}">
                  <a14:useLocalDpi xmlns:a14="http://schemas.microsoft.com/office/drawing/2010/main"/>
                </a:ext>
              </a:extLst>
            </a:blip>
            <a:stretch>
              <a:fillRect/>
            </a:stretch>
          </p:blipFill>
          <p:spPr>
            <a:xfrm>
              <a:off x="50850" y="2715769"/>
              <a:ext cx="1501301" cy="995037"/>
            </a:xfrm>
            <a:prstGeom prst="rect">
              <a:avLst/>
            </a:prstGeom>
          </p:spPr>
        </p:pic>
        <p:pic>
          <p:nvPicPr>
            <p:cNvPr id="63" name="Picture 62"/>
            <p:cNvPicPr>
              <a:picLocks noChangeAspect="1"/>
            </p:cNvPicPr>
            <p:nvPr/>
          </p:nvPicPr>
          <p:blipFill>
            <a:blip r:embed="rId4" cstate="screen">
              <a:extLst>
                <a:ext uri="{BEBA8EAE-BF5A-486C-A8C5-ECC9F3942E4B}">
                  <a14:imgProps xmlns:a14="http://schemas.microsoft.com/office/drawing/2010/main">
                    <a14:imgLayer r:embed="rId6">
                      <a14:imgEffect>
                        <a14:backgroundRemoval t="9961" b="89990" l="10000" r="94434"/>
                      </a14:imgEffect>
                    </a14:imgLayer>
                  </a14:imgProps>
                </a:ext>
                <a:ext uri="{28A0092B-C50C-407E-A947-70E740481C1C}">
                  <a14:useLocalDpi xmlns:a14="http://schemas.microsoft.com/office/drawing/2010/main"/>
                </a:ext>
              </a:extLst>
            </a:blip>
            <a:stretch>
              <a:fillRect/>
            </a:stretch>
          </p:blipFill>
          <p:spPr>
            <a:xfrm>
              <a:off x="3640100" y="5237169"/>
              <a:ext cx="1501301" cy="995037"/>
            </a:xfrm>
            <a:prstGeom prst="rect">
              <a:avLst/>
            </a:prstGeom>
          </p:spPr>
        </p:pic>
        <p:pic>
          <p:nvPicPr>
            <p:cNvPr id="64" name="Picture 63"/>
            <p:cNvPicPr>
              <a:picLocks noChangeAspect="1"/>
            </p:cNvPicPr>
            <p:nvPr/>
          </p:nvPicPr>
          <p:blipFill>
            <a:blip r:embed="rId4" cstate="screen">
              <a:extLst>
                <a:ext uri="{BEBA8EAE-BF5A-486C-A8C5-ECC9F3942E4B}">
                  <a14:imgProps xmlns:a14="http://schemas.microsoft.com/office/drawing/2010/main">
                    <a14:imgLayer r:embed="rId7">
                      <a14:imgEffect>
                        <a14:backgroundRemoval t="9961" b="89990" l="10000" r="94434"/>
                      </a14:imgEffect>
                    </a14:imgLayer>
                  </a14:imgProps>
                </a:ext>
                <a:ext uri="{28A0092B-C50C-407E-A947-70E740481C1C}">
                  <a14:useLocalDpi xmlns:a14="http://schemas.microsoft.com/office/drawing/2010/main"/>
                </a:ext>
              </a:extLst>
            </a:blip>
            <a:stretch>
              <a:fillRect/>
            </a:stretch>
          </p:blipFill>
          <p:spPr>
            <a:xfrm>
              <a:off x="7334810" y="3066566"/>
              <a:ext cx="1501301" cy="995037"/>
            </a:xfrm>
            <a:prstGeom prst="rect">
              <a:avLst/>
            </a:prstGeom>
          </p:spPr>
        </p:pic>
      </p:grpSp>
      <p:sp>
        <p:nvSpPr>
          <p:cNvPr id="3" name="Rectangle 2"/>
          <p:cNvSpPr/>
          <p:nvPr/>
        </p:nvSpPr>
        <p:spPr>
          <a:xfrm>
            <a:off x="152400" y="6248400"/>
            <a:ext cx="2269496" cy="523220"/>
          </a:xfrm>
          <a:prstGeom prst="rect">
            <a:avLst/>
          </a:prstGeom>
        </p:spPr>
        <p:txBody>
          <a:bodyPr wrap="none">
            <a:spAutoFit/>
          </a:bodyPr>
          <a:lstStyle/>
          <a:p>
            <a:r>
              <a:rPr lang="en-US" sz="1400" b="1" dirty="0">
                <a:solidFill>
                  <a:prstClr val="black"/>
                </a:solidFill>
              </a:rPr>
              <a:t>Don’t Settle for </a:t>
            </a:r>
            <a:r>
              <a:rPr lang="en-US" sz="1400" b="1" dirty="0" smtClean="0">
                <a:solidFill>
                  <a:prstClr val="black"/>
                </a:solidFill>
              </a:rPr>
              <a:t>Eventual</a:t>
            </a:r>
          </a:p>
          <a:p>
            <a:r>
              <a:rPr lang="en-US" sz="1400" dirty="0" smtClean="0">
                <a:solidFill>
                  <a:prstClr val="black"/>
                </a:solidFill>
              </a:rPr>
              <a:t>Wyatt Lloyd [SOSP’11]</a:t>
            </a:r>
            <a:endParaRPr lang="en-US" sz="1400" dirty="0">
              <a:solidFill>
                <a:prstClr val="black"/>
              </a:solidFill>
            </a:endParaRPr>
          </a:p>
        </p:txBody>
      </p:sp>
    </p:spTree>
    <p:extLst>
      <p:ext uri="{BB962C8B-B14F-4D97-AF65-F5344CB8AC3E}">
        <p14:creationId xmlns:p14="http://schemas.microsoft.com/office/powerpoint/2010/main" val="13438161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22" presetClass="entr" presetSubtype="1" fill="hold"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up)">
                                      <p:cBhvr>
                                        <p:cTn id="15"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3900" y="0"/>
            <a:ext cx="7683285" cy="6858000"/>
          </a:xfrm>
          <a:prstGeom prst="rect">
            <a:avLst/>
          </a:prstGeom>
        </p:spPr>
      </p:pic>
      <p:sp>
        <p:nvSpPr>
          <p:cNvPr id="5" name="Rectangle 4"/>
          <p:cNvSpPr/>
          <p:nvPr/>
        </p:nvSpPr>
        <p:spPr>
          <a:xfrm>
            <a:off x="1143000" y="838200"/>
            <a:ext cx="5181600" cy="461665"/>
          </a:xfrm>
          <a:prstGeom prst="rect">
            <a:avLst/>
          </a:prstGeom>
        </p:spPr>
        <p:txBody>
          <a:bodyPr wrap="square">
            <a:spAutoFit/>
          </a:bodyPr>
          <a:lstStyle/>
          <a:p>
            <a:r>
              <a:rPr lang="en-US" dirty="0">
                <a:solidFill>
                  <a:srgbClr val="000000"/>
                </a:solidFill>
              </a:rPr>
              <a:t>http://</a:t>
            </a:r>
            <a:r>
              <a:rPr lang="en-US" dirty="0" err="1">
                <a:solidFill>
                  <a:srgbClr val="000000"/>
                </a:solidFill>
              </a:rPr>
              <a:t>www.reactivemanifesto.org</a:t>
            </a:r>
            <a:r>
              <a:rPr lang="en-US" dirty="0">
                <a:solidFill>
                  <a:srgbClr val="000000"/>
                </a:solidFill>
              </a:rPr>
              <a:t>/</a:t>
            </a:r>
          </a:p>
        </p:txBody>
      </p:sp>
      <p:pic>
        <p:nvPicPr>
          <p:cNvPr id="6" name="Picture 5"/>
          <p:cNvPicPr>
            <a:picLocks noChangeAspect="1"/>
          </p:cNvPicPr>
          <p:nvPr/>
        </p:nvPicPr>
        <p:blipFill>
          <a:blip r:embed="rId3"/>
          <a:stretch>
            <a:fillRect/>
          </a:stretch>
        </p:blipFill>
        <p:spPr>
          <a:xfrm>
            <a:off x="8229600" y="6003000"/>
            <a:ext cx="510309" cy="397800"/>
          </a:xfrm>
          <a:prstGeom prst="rect">
            <a:avLst/>
          </a:prstGeom>
        </p:spPr>
      </p:pic>
      <p:pic>
        <p:nvPicPr>
          <p:cNvPr id="7" name="Picture 6"/>
          <p:cNvPicPr>
            <a:picLocks noChangeAspect="1"/>
          </p:cNvPicPr>
          <p:nvPr/>
        </p:nvPicPr>
        <p:blipFill>
          <a:blip r:embed="rId4"/>
          <a:stretch>
            <a:fillRect/>
          </a:stretch>
        </p:blipFill>
        <p:spPr>
          <a:xfrm>
            <a:off x="8172585" y="5562600"/>
            <a:ext cx="797668" cy="354240"/>
          </a:xfrm>
          <a:prstGeom prst="rect">
            <a:avLst/>
          </a:prstGeom>
        </p:spPr>
      </p:pic>
    </p:spTree>
    <p:extLst>
      <p:ext uri="{BB962C8B-B14F-4D97-AF65-F5344CB8AC3E}">
        <p14:creationId xmlns:p14="http://schemas.microsoft.com/office/powerpoint/2010/main" val="2484340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3"/>
          <p:cNvSpPr>
            <a:spLocks noGrp="1"/>
          </p:cNvSpPr>
          <p:nvPr>
            <p:ph type="title"/>
          </p:nvPr>
        </p:nvSpPr>
        <p:spPr/>
        <p:txBody>
          <a:bodyPr/>
          <a:lstStyle/>
          <a:p>
            <a:r>
              <a:rPr lang="en-US">
                <a:latin typeface="Arial" charset="0"/>
                <a:ea typeface="ＭＳ Ｐゴシック" charset="0"/>
              </a:rPr>
              <a:t>What is a distributed system?</a:t>
            </a:r>
          </a:p>
        </p:txBody>
      </p:sp>
      <p:pic>
        <p:nvPicPr>
          <p:cNvPr id="39938" name="Picture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3060700"/>
            <a:ext cx="5308600" cy="349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3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628775"/>
            <a:ext cx="2686050"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40" name="Rectangle 6"/>
          <p:cNvSpPr>
            <a:spLocks noChangeArrowheads="1"/>
          </p:cNvSpPr>
          <p:nvPr/>
        </p:nvSpPr>
        <p:spPr bwMode="auto">
          <a:xfrm>
            <a:off x="3429000" y="1600200"/>
            <a:ext cx="525780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000">
                <a:solidFill>
                  <a:srgbClr val="003367"/>
                </a:solidFill>
              </a:rPr>
              <a:t>"A distributed system is one in which the failure of a computer you didn't even know existed can render your own computer unusable."   -- Leslie Lamport</a:t>
            </a:r>
          </a:p>
        </p:txBody>
      </p:sp>
      <p:sp>
        <p:nvSpPr>
          <p:cNvPr id="39941" name="Rectangle 7"/>
          <p:cNvSpPr>
            <a:spLocks noChangeArrowheads="1"/>
          </p:cNvSpPr>
          <p:nvPr/>
        </p:nvSpPr>
        <p:spPr bwMode="auto">
          <a:xfrm>
            <a:off x="762000" y="5257800"/>
            <a:ext cx="22113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solidFill>
                  <a:srgbClr val="003367"/>
                </a:solidFill>
              </a:rPr>
              <a:t>Leslie Lamport</a:t>
            </a:r>
            <a:endParaRPr lang="en-US"/>
          </a:p>
        </p:txBody>
      </p:sp>
    </p:spTree>
    <p:extLst>
      <p:ext uri="{BB962C8B-B14F-4D97-AF65-F5344CB8AC3E}">
        <p14:creationId xmlns:p14="http://schemas.microsoft.com/office/powerpoint/2010/main" val="168564893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1"/>
          <p:cNvSpPr>
            <a:spLocks noGrp="1" noChangeArrowheads="1"/>
          </p:cNvSpPr>
          <p:nvPr>
            <p:ph type="title"/>
          </p:nvPr>
        </p:nvSpPr>
        <p:spPr/>
        <p:txBody>
          <a:bodyPr rIns="132080"/>
          <a:lstStyle/>
          <a:p>
            <a:r>
              <a:rPr lang="en-US" dirty="0" smtClean="0">
                <a:latin typeface="Arial" charset="0"/>
                <a:ea typeface="ＭＳ Ｐゴシック" charset="0"/>
              </a:rPr>
              <a:t>What about failures?</a:t>
            </a:r>
            <a:endParaRPr lang="en-US" dirty="0">
              <a:latin typeface="Arial" charset="0"/>
              <a:ea typeface="ＭＳ Ｐゴシック" charset="0"/>
            </a:endParaRPr>
          </a:p>
        </p:txBody>
      </p:sp>
      <p:sp>
        <p:nvSpPr>
          <p:cNvPr id="37890" name="Rectangle 2"/>
          <p:cNvSpPr>
            <a:spLocks noGrp="1" noChangeArrowheads="1"/>
          </p:cNvSpPr>
          <p:nvPr>
            <p:ph type="body" idx="1"/>
          </p:nvPr>
        </p:nvSpPr>
        <p:spPr>
          <a:xfrm>
            <a:off x="457200" y="1371600"/>
            <a:ext cx="8226425" cy="4111625"/>
          </a:xfrm>
        </p:spPr>
        <p:txBody>
          <a:bodyPr rIns="132080"/>
          <a:lstStyle/>
          <a:p>
            <a:r>
              <a:rPr lang="en-US" b="1" dirty="0" smtClean="0">
                <a:latin typeface="Arial" charset="0"/>
                <a:ea typeface="ＭＳ Ｐゴシック" charset="0"/>
              </a:rPr>
              <a:t>Systems fail</a:t>
            </a:r>
            <a:r>
              <a:rPr lang="en-US" dirty="0" smtClean="0">
                <a:latin typeface="Arial" charset="0"/>
                <a:ea typeface="ＭＳ Ｐゴシック" charset="0"/>
              </a:rPr>
              <a:t>.  Here’s a reasonable set of assumptions about failure properties for servers/bricks (or disks)</a:t>
            </a:r>
            <a:endParaRPr lang="en-US" dirty="0">
              <a:latin typeface="Arial" charset="0"/>
              <a:ea typeface="ＭＳ Ｐゴシック" charset="0"/>
            </a:endParaRPr>
          </a:p>
          <a:p>
            <a:pPr marL="782638" lvl="1"/>
            <a:r>
              <a:rPr lang="en-US" b="1" dirty="0">
                <a:solidFill>
                  <a:srgbClr val="651222"/>
                </a:solidFill>
                <a:latin typeface="Arial" charset="0"/>
                <a:ea typeface="ＭＳ Ｐゴシック" charset="0"/>
              </a:rPr>
              <a:t>Fail-stop</a:t>
            </a:r>
            <a:r>
              <a:rPr lang="en-US" dirty="0">
                <a:latin typeface="Arial" charset="0"/>
                <a:ea typeface="ＭＳ Ｐゴシック" charset="0"/>
              </a:rPr>
              <a:t> or </a:t>
            </a:r>
            <a:r>
              <a:rPr lang="en-US" b="1" dirty="0">
                <a:solidFill>
                  <a:srgbClr val="651222"/>
                </a:solidFill>
                <a:latin typeface="Arial" charset="0"/>
                <a:ea typeface="ＭＳ Ｐゴシック" charset="0"/>
              </a:rPr>
              <a:t>fail-fast </a:t>
            </a:r>
            <a:r>
              <a:rPr lang="en-US" dirty="0">
                <a:latin typeface="Arial" charset="0"/>
                <a:ea typeface="ＭＳ Ｐゴシック" charset="0"/>
              </a:rPr>
              <a:t>fault model</a:t>
            </a:r>
          </a:p>
          <a:p>
            <a:pPr marL="782638" lvl="1"/>
            <a:r>
              <a:rPr lang="en-US" dirty="0">
                <a:latin typeface="Arial" charset="0"/>
                <a:ea typeface="ＭＳ Ｐゴシック" charset="0"/>
              </a:rPr>
              <a:t>Nodes either function correctly or remain silent</a:t>
            </a:r>
          </a:p>
          <a:p>
            <a:pPr marL="782638" lvl="1"/>
            <a:r>
              <a:rPr lang="en-US" dirty="0">
                <a:latin typeface="Arial" charset="0"/>
                <a:ea typeface="ＭＳ Ｐゴシック" charset="0"/>
              </a:rPr>
              <a:t>A failed node may restart, or not</a:t>
            </a:r>
          </a:p>
          <a:p>
            <a:pPr marL="782638" lvl="1"/>
            <a:r>
              <a:rPr lang="en-US" dirty="0">
                <a:latin typeface="Arial" charset="0"/>
                <a:ea typeface="ＭＳ Ｐゴシック" charset="0"/>
              </a:rPr>
              <a:t>A restarted node loses its memory state, and recovers its secondary (disk) </a:t>
            </a:r>
            <a:r>
              <a:rPr lang="en-US" dirty="0" smtClean="0">
                <a:latin typeface="Arial" charset="0"/>
                <a:ea typeface="ＭＳ Ｐゴシック" charset="0"/>
              </a:rPr>
              <a:t>state</a:t>
            </a:r>
          </a:p>
          <a:p>
            <a:pPr marL="382588"/>
            <a:r>
              <a:rPr lang="en-US" dirty="0" smtClean="0">
                <a:latin typeface="Arial" charset="0"/>
                <a:ea typeface="ＭＳ Ｐゴシック" charset="0"/>
              </a:rPr>
              <a:t>If failures are random/independent, the probability of </a:t>
            </a:r>
            <a:r>
              <a:rPr lang="en-US" b="1" dirty="0" smtClean="0">
                <a:latin typeface="Arial" charset="0"/>
                <a:ea typeface="ＭＳ Ｐゴシック" charset="0"/>
              </a:rPr>
              <a:t>some</a:t>
            </a:r>
            <a:r>
              <a:rPr lang="en-US" dirty="0" smtClean="0">
                <a:latin typeface="Arial" charset="0"/>
                <a:ea typeface="ＭＳ Ｐゴシック" charset="0"/>
              </a:rPr>
              <a:t> failure is linear with the number of units.</a:t>
            </a:r>
          </a:p>
          <a:p>
            <a:pPr marL="782638" lvl="1"/>
            <a:r>
              <a:rPr lang="en-US" dirty="0" smtClean="0">
                <a:latin typeface="Arial" charset="0"/>
                <a:ea typeface="ＭＳ Ｐゴシック" charset="0"/>
              </a:rPr>
              <a:t>Higher scale </a:t>
            </a:r>
            <a:r>
              <a:rPr lang="en-US" dirty="0" smtClean="0">
                <a:latin typeface="Arial" charset="0"/>
                <a:ea typeface="ＭＳ Ｐゴシック" charset="0"/>
                <a:sym typeface="Wingdings"/>
              </a:rPr>
              <a:t> less reliable!</a:t>
            </a:r>
            <a:endParaRPr lang="en-US" dirty="0" smtClean="0">
              <a:latin typeface="Arial" charset="0"/>
              <a:ea typeface="ＭＳ Ｐゴシック" charset="0"/>
            </a:endParaRPr>
          </a:p>
        </p:txBody>
      </p:sp>
      <p:sp>
        <p:nvSpPr>
          <p:cNvPr id="4" name="Text Box 41"/>
          <p:cNvSpPr txBox="1">
            <a:spLocks noChangeArrowheads="1"/>
          </p:cNvSpPr>
          <p:nvPr/>
        </p:nvSpPr>
        <p:spPr bwMode="auto">
          <a:xfrm>
            <a:off x="7667625" y="76200"/>
            <a:ext cx="1019175" cy="155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eaLnBrk="1" hangingPunct="1"/>
            <a:r>
              <a:rPr lang="en-US" sz="9600" b="1" dirty="0">
                <a:solidFill>
                  <a:srgbClr val="CC0000"/>
                </a:solidFill>
              </a:rPr>
              <a:t>X</a:t>
            </a:r>
          </a:p>
        </p:txBody>
      </p:sp>
      <p:pic>
        <p:nvPicPr>
          <p:cNvPr id="5" name="Picture 15"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2662238"/>
            <a:ext cx="5429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descr="C:\Documents and Settings\Administrator\Local Settings\Temporary Internet Files\Content.IE5\WH4RMTKL\MCj0434816000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8600" y="2362200"/>
            <a:ext cx="6858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5"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667000"/>
            <a:ext cx="5429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5825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241300"/>
            <a:ext cx="9144000" cy="6373091"/>
          </a:xfrm>
          <a:prstGeom prst="rect">
            <a:avLst/>
          </a:prstGeom>
        </p:spPr>
      </p:pic>
    </p:spTree>
    <p:extLst>
      <p:ext uri="{BB962C8B-B14F-4D97-AF65-F5344CB8AC3E}">
        <p14:creationId xmlns:p14="http://schemas.microsoft.com/office/powerpoint/2010/main" val="1647465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r>
              <a:rPr lang="en-GB" sz="3600" dirty="0" smtClean="0">
                <a:latin typeface="Arial" charset="0"/>
                <a:ea typeface="ＭＳ Ｐゴシック" charset="0"/>
                <a:cs typeface="Arial" charset="0"/>
              </a:rPr>
              <a:t>The problem of network partitions</a:t>
            </a:r>
            <a:endParaRPr lang="en-GB" sz="3600" dirty="0">
              <a:latin typeface="Arial" charset="0"/>
              <a:ea typeface="ＭＳ Ｐゴシック" charset="0"/>
              <a:cs typeface="Arial" charset="0"/>
            </a:endParaRPr>
          </a:p>
        </p:txBody>
      </p:sp>
      <p:pic>
        <p:nvPicPr>
          <p:cNvPr id="15257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1" y="1676400"/>
            <a:ext cx="4739142"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2579" name="Picture 4" descr="Cover25%.jpg                                                   000164BDGeorge's HD                    B109F7E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33800"/>
            <a:ext cx="692150" cy="922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2580" name="TextBox 4"/>
          <p:cNvSpPr txBox="1">
            <a:spLocks noChangeArrowheads="1"/>
          </p:cNvSpPr>
          <p:nvPr/>
        </p:nvSpPr>
        <p:spPr bwMode="auto">
          <a:xfrm>
            <a:off x="457200" y="5410200"/>
            <a:ext cx="441960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200" dirty="0">
                <a:solidFill>
                  <a:srgbClr val="003367"/>
                </a:solidFill>
              </a:rPr>
              <a:t>A </a:t>
            </a:r>
            <a:r>
              <a:rPr lang="en-US" sz="2200" dirty="0">
                <a:solidFill>
                  <a:srgbClr val="800000"/>
                </a:solidFill>
              </a:rPr>
              <a:t>network partition </a:t>
            </a:r>
            <a:r>
              <a:rPr lang="en-US" sz="2200" dirty="0">
                <a:solidFill>
                  <a:srgbClr val="003367"/>
                </a:solidFill>
              </a:rPr>
              <a:t>is any event that blocks all message traffic between </a:t>
            </a:r>
            <a:r>
              <a:rPr lang="en-US" sz="2200" dirty="0" smtClean="0">
                <a:solidFill>
                  <a:srgbClr val="003367"/>
                </a:solidFill>
              </a:rPr>
              <a:t>some subsets </a:t>
            </a:r>
            <a:r>
              <a:rPr lang="en-US" sz="2200" dirty="0">
                <a:solidFill>
                  <a:srgbClr val="003367"/>
                </a:solidFill>
              </a:rPr>
              <a:t>of nodes.</a:t>
            </a:r>
          </a:p>
        </p:txBody>
      </p:sp>
      <p:sp>
        <p:nvSpPr>
          <p:cNvPr id="2" name="Right Arrow 1"/>
          <p:cNvSpPr/>
          <p:nvPr/>
        </p:nvSpPr>
        <p:spPr bwMode="auto">
          <a:xfrm>
            <a:off x="5410200" y="3200400"/>
            <a:ext cx="978408" cy="484632"/>
          </a:xfrm>
          <a:prstGeom prst="rightArrow">
            <a:avLst/>
          </a:prstGeom>
          <a:solidFill>
            <a:srgbClr val="0026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Arial" charset="0"/>
            </a:endParaRPr>
          </a:p>
        </p:txBody>
      </p:sp>
      <p:pic>
        <p:nvPicPr>
          <p:cNvPr id="7"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209800"/>
            <a:ext cx="25146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ight Arrow 7"/>
          <p:cNvSpPr/>
          <p:nvPr/>
        </p:nvSpPr>
        <p:spPr bwMode="auto">
          <a:xfrm>
            <a:off x="4724400" y="5687568"/>
            <a:ext cx="978408" cy="484632"/>
          </a:xfrm>
          <a:prstGeom prst="rightArrow">
            <a:avLst/>
          </a:prstGeom>
          <a:solidFill>
            <a:srgbClr val="00264D"/>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pPr>
            <a:endParaRPr kumimoji="0" lang="en-US" sz="1800" b="0" i="0" u="none" strike="noStrike" cap="none" normalizeH="0" baseline="0" smtClean="0">
              <a:ln>
                <a:noFill/>
              </a:ln>
              <a:solidFill>
                <a:schemeClr val="bg1"/>
              </a:solidFill>
              <a:effectLst/>
              <a:latin typeface="Arial" charset="0"/>
              <a:cs typeface="Arial" charset="0"/>
            </a:endParaRPr>
          </a:p>
        </p:txBody>
      </p:sp>
      <p:sp>
        <p:nvSpPr>
          <p:cNvPr id="9" name="TextBox 4"/>
          <p:cNvSpPr txBox="1">
            <a:spLocks noChangeArrowheads="1"/>
          </p:cNvSpPr>
          <p:nvPr/>
        </p:nvSpPr>
        <p:spPr bwMode="auto">
          <a:xfrm>
            <a:off x="5867400" y="5105400"/>
            <a:ext cx="32004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200" dirty="0" smtClean="0">
                <a:solidFill>
                  <a:srgbClr val="003367"/>
                </a:solidFill>
              </a:rPr>
              <a:t>Partitions cause “split brain syndrome”: part of the system can’t know what the other is doing.</a:t>
            </a:r>
            <a:endParaRPr lang="en-US" sz="2200" dirty="0">
              <a:solidFill>
                <a:srgbClr val="003367"/>
              </a:solidFill>
            </a:endParaRPr>
          </a:p>
        </p:txBody>
      </p:sp>
    </p:spTree>
    <p:extLst>
      <p:ext uri="{BB962C8B-B14F-4D97-AF65-F5344CB8AC3E}">
        <p14:creationId xmlns:p14="http://schemas.microsoft.com/office/powerpoint/2010/main" val="4166554985"/>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1"/>
          <p:cNvSpPr>
            <a:spLocks noGrp="1" noChangeArrowheads="1"/>
          </p:cNvSpPr>
          <p:nvPr>
            <p:ph type="title"/>
          </p:nvPr>
        </p:nvSpPr>
        <p:spPr>
          <a:xfrm>
            <a:off x="457200" y="-381000"/>
            <a:ext cx="8229600" cy="1509713"/>
          </a:xfrm>
        </p:spPr>
        <p:txBody>
          <a:bodyPr rIns="132080"/>
          <a:lstStyle/>
          <a:p>
            <a:r>
              <a:rPr lang="en-US" sz="4200">
                <a:latin typeface="Arial" charset="0"/>
                <a:ea typeface="ＭＳ Ｐゴシック" charset="0"/>
              </a:rPr>
              <a:t>Fischer-Lynch-Patterson (1985)</a:t>
            </a:r>
          </a:p>
        </p:txBody>
      </p:sp>
      <p:sp>
        <p:nvSpPr>
          <p:cNvPr id="84995" name="Rectangle 2"/>
          <p:cNvSpPr>
            <a:spLocks noGrp="1" noChangeArrowheads="1"/>
          </p:cNvSpPr>
          <p:nvPr>
            <p:ph type="body" idx="1"/>
          </p:nvPr>
        </p:nvSpPr>
        <p:spPr>
          <a:xfrm>
            <a:off x="457200" y="1371600"/>
            <a:ext cx="8229600" cy="5257800"/>
          </a:xfrm>
        </p:spPr>
        <p:txBody>
          <a:bodyPr rIns="132080"/>
          <a:lstStyle/>
          <a:p>
            <a:r>
              <a:rPr lang="en-US" sz="2400">
                <a:latin typeface="Arial" charset="0"/>
                <a:ea typeface="ＭＳ Ｐゴシック" charset="0"/>
              </a:rPr>
              <a:t>No consensus can be </a:t>
            </a:r>
            <a:r>
              <a:rPr lang="en-US" sz="2400">
                <a:solidFill>
                  <a:srgbClr val="A8184B"/>
                </a:solidFill>
                <a:latin typeface="Arial" charset="0"/>
                <a:ea typeface="ＭＳ Ｐゴシック" charset="0"/>
              </a:rPr>
              <a:t>guaranteed</a:t>
            </a:r>
            <a:r>
              <a:rPr lang="en-US" sz="2400">
                <a:latin typeface="Arial" charset="0"/>
                <a:ea typeface="ＭＳ Ｐゴシック" charset="0"/>
              </a:rPr>
              <a:t> in an asynchronous system in the presence of failures.</a:t>
            </a:r>
          </a:p>
          <a:p>
            <a:r>
              <a:rPr lang="en-US" sz="2400" u="sng">
                <a:latin typeface="Arial" charset="0"/>
                <a:ea typeface="ＭＳ Ｐゴシック" charset="0"/>
              </a:rPr>
              <a:t>Intuition</a:t>
            </a:r>
            <a:r>
              <a:rPr lang="en-US" sz="2400">
                <a:latin typeface="Arial" charset="0"/>
                <a:ea typeface="ＭＳ Ｐゴシック" charset="0"/>
              </a:rPr>
              <a:t>: a “failed” process may just be slow, and can rise from the dead at exactly the wrong time.</a:t>
            </a:r>
          </a:p>
          <a:p>
            <a:r>
              <a:rPr lang="en-US" sz="2400">
                <a:latin typeface="Arial" charset="0"/>
                <a:ea typeface="ＭＳ Ｐゴシック" charset="0"/>
              </a:rPr>
              <a:t>Consensus </a:t>
            </a:r>
            <a:r>
              <a:rPr lang="en-US" sz="2400">
                <a:solidFill>
                  <a:srgbClr val="A8184B"/>
                </a:solidFill>
                <a:latin typeface="Arial" charset="0"/>
                <a:ea typeface="ＭＳ Ｐゴシック" charset="0"/>
              </a:rPr>
              <a:t>may</a:t>
            </a:r>
            <a:r>
              <a:rPr lang="en-US" sz="2400">
                <a:latin typeface="Arial" charset="0"/>
                <a:ea typeface="ＭＳ Ｐゴシック" charset="0"/>
              </a:rPr>
              <a:t> occur recognizably, rarely or often.</a:t>
            </a:r>
          </a:p>
        </p:txBody>
      </p:sp>
      <p:pic>
        <p:nvPicPr>
          <p:cNvPr id="84996" name="Picture 2"/>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888" y="4038600"/>
            <a:ext cx="260191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8499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86200"/>
            <a:ext cx="251460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5"/>
          <p:cNvSpPr>
            <a:spLocks/>
          </p:cNvSpPr>
          <p:nvPr/>
        </p:nvSpPr>
        <p:spPr bwMode="auto">
          <a:xfrm>
            <a:off x="1219200" y="6096000"/>
            <a:ext cx="2351088" cy="369888"/>
          </a:xfrm>
          <a:prstGeom prst="rect">
            <a:avLst/>
          </a:prstGeom>
          <a:noFill/>
          <a:ln w="38100">
            <a:noFill/>
            <a:miter lim="800000"/>
            <a:headEnd/>
            <a:tailEnd/>
          </a:ln>
        </p:spPr>
        <p:txBody>
          <a:bodyPr wrap="none" lIns="0" tIns="0" rIns="40639" bIns="0">
            <a:spAutoFit/>
          </a:bodyPr>
          <a:lstStyle/>
          <a:p>
            <a:pPr marL="39688" algn="ctr">
              <a:defRPr/>
            </a:pPr>
            <a:r>
              <a:rPr lang="en-US" dirty="0">
                <a:solidFill>
                  <a:srgbClr val="003367"/>
                </a:solidFill>
                <a:latin typeface="Arial"/>
                <a:ea typeface="Times New Roman" charset="0"/>
                <a:cs typeface="Times New Roman" charset="0"/>
                <a:sym typeface="Times New Roman" charset="0"/>
              </a:rPr>
              <a:t>Network partition</a:t>
            </a:r>
          </a:p>
        </p:txBody>
      </p:sp>
      <p:sp>
        <p:nvSpPr>
          <p:cNvPr id="7" name="Rectangle 65"/>
          <p:cNvSpPr>
            <a:spLocks/>
          </p:cNvSpPr>
          <p:nvPr/>
        </p:nvSpPr>
        <p:spPr bwMode="auto">
          <a:xfrm>
            <a:off x="5727700" y="6172200"/>
            <a:ext cx="1409700" cy="369888"/>
          </a:xfrm>
          <a:prstGeom prst="rect">
            <a:avLst/>
          </a:prstGeom>
          <a:noFill/>
          <a:ln w="38100">
            <a:noFill/>
            <a:miter lim="800000"/>
            <a:headEnd/>
            <a:tailEnd/>
          </a:ln>
        </p:spPr>
        <p:txBody>
          <a:bodyPr wrap="none" lIns="0" tIns="0" rIns="40639" bIns="0">
            <a:spAutoFit/>
          </a:bodyPr>
          <a:lstStyle/>
          <a:p>
            <a:pPr marL="39688" algn="ctr">
              <a:defRPr/>
            </a:pPr>
            <a:r>
              <a:rPr lang="en-US" dirty="0">
                <a:solidFill>
                  <a:srgbClr val="003367"/>
                </a:solidFill>
                <a:latin typeface="Arial"/>
                <a:ea typeface="Times New Roman" charset="0"/>
                <a:cs typeface="Times New Roman" charset="0"/>
                <a:sym typeface="Times New Roman" charset="0"/>
              </a:rPr>
              <a:t>Split brain</a:t>
            </a:r>
          </a:p>
        </p:txBody>
      </p:sp>
    </p:spTree>
    <p:extLst>
      <p:ext uri="{BB962C8B-B14F-4D97-AF65-F5344CB8AC3E}">
        <p14:creationId xmlns:p14="http://schemas.microsoft.com/office/powerpoint/2010/main" val="4047702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7200" y="4766608"/>
            <a:ext cx="8153400" cy="1938992"/>
          </a:xfrm>
          <a:prstGeom prst="rect">
            <a:avLst/>
          </a:prstGeom>
        </p:spPr>
        <p:txBody>
          <a:bodyPr wrap="square">
            <a:spAutoFit/>
          </a:bodyPr>
          <a:lstStyle/>
          <a:p>
            <a:r>
              <a:rPr lang="en-US" sz="2000" baseline="30000" dirty="0" smtClean="0"/>
              <a:t>CONCLUSIONS: WHERE DO WE GO FROM HERE?</a:t>
            </a:r>
          </a:p>
          <a:p>
            <a:r>
              <a:rPr lang="en-US" sz="2000" baseline="30000" dirty="0" smtClean="0"/>
              <a:t>This article is meant as a reference point—to illustrate that, according to a wide range of (often informal) accounts, communication failures occur in many real-world environments. Processes, servers, NICs, switches, and local and wide area networks can all fail, with real economic consequences. Network outages can suddenly occur in systems that have been stable for months at a time, during routine upgrades, or as a result of emergency maintenance. The consequences of these outages range from increased latency and temporary unavailability to inconsistency, corruption, and data loss. Split-brain is not an academic concern: it happens to all kinds of systems—sometimes for days on end. Partitions deserve serious consideration.</a:t>
            </a:r>
            <a:endParaRPr lang="en-US" sz="2000" dirty="0"/>
          </a:p>
        </p:txBody>
      </p:sp>
      <p:sp>
        <p:nvSpPr>
          <p:cNvPr id="4" name="Rectangle 3"/>
          <p:cNvSpPr/>
          <p:nvPr/>
        </p:nvSpPr>
        <p:spPr>
          <a:xfrm>
            <a:off x="533400" y="2209800"/>
            <a:ext cx="7848600" cy="1528623"/>
          </a:xfrm>
          <a:prstGeom prst="rect">
            <a:avLst/>
          </a:prstGeom>
        </p:spPr>
        <p:txBody>
          <a:bodyPr wrap="square">
            <a:spAutoFit/>
          </a:bodyPr>
          <a:lstStyle/>
          <a:p>
            <a:r>
              <a:rPr lang="en-US" sz="2000" baseline="30000" dirty="0" smtClean="0"/>
              <a:t>The </a:t>
            </a:r>
            <a:r>
              <a:rPr lang="en-US" sz="2000" baseline="30000" dirty="0"/>
              <a:t>celebrated FLP impossibility </a:t>
            </a:r>
            <a:r>
              <a:rPr lang="en-US" sz="2000" baseline="30000" dirty="0" smtClean="0"/>
              <a:t>result </a:t>
            </a:r>
            <a:r>
              <a:rPr lang="en-US" sz="2000" baseline="30000" dirty="0"/>
              <a:t>demonstrates the inability to guarantee consensus in an asynchronous network (i.e., one facing indefinite communication partitions between processes) with one faulty process. This means that, in the presence of unreliable (untimely) message delivery, basic operations such as modifying the set of machines in a cluster (i.e., maintaining group membership, as systems such as Zookeeper are tasked with today) are not guaranteed to complete in the event of both network asynchrony and individual server failures</a:t>
            </a:r>
            <a:r>
              <a:rPr lang="en-US" sz="2000" baseline="30000" dirty="0" smtClean="0"/>
              <a:t>.</a:t>
            </a:r>
          </a:p>
          <a:p>
            <a:r>
              <a:rPr lang="en-US" sz="2000" baseline="30000" dirty="0" smtClean="0"/>
              <a:t>…</a:t>
            </a:r>
            <a:endParaRPr lang="en-US" sz="2000" dirty="0"/>
          </a:p>
        </p:txBody>
      </p:sp>
      <p:pic>
        <p:nvPicPr>
          <p:cNvPr id="5" name="Picture 4"/>
          <p:cNvPicPr>
            <a:picLocks noChangeAspect="1"/>
          </p:cNvPicPr>
          <p:nvPr/>
        </p:nvPicPr>
        <p:blipFill>
          <a:blip r:embed="rId2"/>
          <a:stretch>
            <a:fillRect/>
          </a:stretch>
        </p:blipFill>
        <p:spPr>
          <a:xfrm>
            <a:off x="304800" y="304800"/>
            <a:ext cx="4648200" cy="1793740"/>
          </a:xfrm>
          <a:prstGeom prst="rect">
            <a:avLst/>
          </a:prstGeom>
        </p:spPr>
      </p:pic>
      <p:sp>
        <p:nvSpPr>
          <p:cNvPr id="6" name="Rectangle 5"/>
          <p:cNvSpPr/>
          <p:nvPr/>
        </p:nvSpPr>
        <p:spPr>
          <a:xfrm>
            <a:off x="533400" y="3657600"/>
            <a:ext cx="7620000" cy="1118254"/>
          </a:xfrm>
          <a:prstGeom prst="rect">
            <a:avLst/>
          </a:prstGeom>
        </p:spPr>
        <p:txBody>
          <a:bodyPr wrap="square">
            <a:spAutoFit/>
          </a:bodyPr>
          <a:lstStyle/>
          <a:p>
            <a:r>
              <a:rPr lang="en-US" sz="2000" baseline="30000" dirty="0"/>
              <a:t>Therefore, the degree of reliability in deployment environments is critical in robust systems design and directly determines the kinds of operations that systems can reliably perform without waiting. Unfortunately, the degree to which networks are actually reliable in the real world is the subject</a:t>
            </a:r>
          </a:p>
          <a:p>
            <a:r>
              <a:rPr lang="en-US" sz="2000" baseline="30000" dirty="0"/>
              <a:t>of considerable and evolving debate. </a:t>
            </a:r>
            <a:endParaRPr lang="en-US" sz="2000" baseline="30000" dirty="0" smtClean="0"/>
          </a:p>
          <a:p>
            <a:r>
              <a:rPr lang="en-US" sz="2000" baseline="30000" dirty="0" smtClean="0"/>
              <a:t>…</a:t>
            </a:r>
            <a:endParaRPr lang="en-US" sz="2000" dirty="0"/>
          </a:p>
        </p:txBody>
      </p:sp>
    </p:spTree>
    <p:extLst>
      <p:ext uri="{BB962C8B-B14F-4D97-AF65-F5344CB8AC3E}">
        <p14:creationId xmlns:p14="http://schemas.microsoft.com/office/powerpoint/2010/main" val="20645973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AutoShape 1"/>
          <p:cNvSpPr>
            <a:spLocks/>
          </p:cNvSpPr>
          <p:nvPr/>
        </p:nvSpPr>
        <p:spPr bwMode="auto">
          <a:xfrm>
            <a:off x="2451100" y="1511300"/>
            <a:ext cx="3822700" cy="3822700"/>
          </a:xfrm>
          <a:prstGeom prst="triangle">
            <a:avLst>
              <a:gd name="adj" fmla="val 50000"/>
            </a:avLst>
          </a:prstGeom>
          <a:solidFill>
            <a:schemeClr val="accent1"/>
          </a:solidFill>
          <a:ln w="25400">
            <a:solidFill>
              <a:schemeClr val="tx1"/>
            </a:solidFill>
            <a:round/>
            <a:headEnd/>
            <a:tailEnd/>
          </a:ln>
        </p:spPr>
        <p:txBody>
          <a:bodyPr lIns="0" tIns="0" rIns="0" bIns="0"/>
          <a:lstStyle/>
          <a:p>
            <a:pPr marL="39688" algn="ctr"/>
            <a:r>
              <a:rPr lang="en-US" sz="2800" dirty="0">
                <a:cs typeface="Arial" charset="0"/>
              </a:rPr>
              <a:t>C-A-P </a:t>
            </a:r>
            <a:r>
              <a:rPr lang="en-US" sz="2800" dirty="0" smtClean="0">
                <a:cs typeface="Arial" charset="0"/>
              </a:rPr>
              <a:t>“</a:t>
            </a:r>
            <a:r>
              <a:rPr lang="en-US" sz="2800" b="1" dirty="0" smtClean="0">
                <a:solidFill>
                  <a:srgbClr val="FFFFFF"/>
                </a:solidFill>
                <a:cs typeface="Arial" charset="0"/>
              </a:rPr>
              <a:t>choose two”</a:t>
            </a:r>
            <a:endParaRPr lang="en-US" sz="2800" b="1" dirty="0">
              <a:solidFill>
                <a:srgbClr val="FFFFFF"/>
              </a:solidFill>
              <a:cs typeface="Arial" charset="0"/>
            </a:endParaRPr>
          </a:p>
        </p:txBody>
      </p:sp>
      <p:sp>
        <p:nvSpPr>
          <p:cNvPr id="86019" name="Rectangle 2"/>
          <p:cNvSpPr>
            <a:spLocks/>
          </p:cNvSpPr>
          <p:nvPr/>
        </p:nvSpPr>
        <p:spPr bwMode="auto">
          <a:xfrm>
            <a:off x="4127500" y="965200"/>
            <a:ext cx="474663"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3500">
                <a:solidFill>
                  <a:schemeClr val="tx1"/>
                </a:solidFill>
                <a:cs typeface="Arial" charset="0"/>
              </a:rPr>
              <a:t>C</a:t>
            </a:r>
          </a:p>
        </p:txBody>
      </p:sp>
      <p:sp>
        <p:nvSpPr>
          <p:cNvPr id="86020" name="Rectangle 3"/>
          <p:cNvSpPr>
            <a:spLocks/>
          </p:cNvSpPr>
          <p:nvPr/>
        </p:nvSpPr>
        <p:spPr bwMode="auto">
          <a:xfrm>
            <a:off x="1955800" y="5156200"/>
            <a:ext cx="45085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3500">
                <a:solidFill>
                  <a:schemeClr val="tx1"/>
                </a:solidFill>
                <a:cs typeface="Arial" charset="0"/>
              </a:rPr>
              <a:t>A</a:t>
            </a:r>
          </a:p>
        </p:txBody>
      </p:sp>
      <p:sp>
        <p:nvSpPr>
          <p:cNvPr id="86021" name="Rectangle 4"/>
          <p:cNvSpPr>
            <a:spLocks/>
          </p:cNvSpPr>
          <p:nvPr/>
        </p:nvSpPr>
        <p:spPr bwMode="auto">
          <a:xfrm>
            <a:off x="6284913" y="5156200"/>
            <a:ext cx="452437"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3500">
                <a:solidFill>
                  <a:schemeClr val="tx1"/>
                </a:solidFill>
                <a:cs typeface="Arial" charset="0"/>
              </a:rPr>
              <a:t>P</a:t>
            </a:r>
          </a:p>
        </p:txBody>
      </p:sp>
      <p:sp>
        <p:nvSpPr>
          <p:cNvPr id="86022" name="Rectangle 6"/>
          <p:cNvSpPr>
            <a:spLocks/>
          </p:cNvSpPr>
          <p:nvPr/>
        </p:nvSpPr>
        <p:spPr bwMode="auto">
          <a:xfrm>
            <a:off x="3429000" y="533400"/>
            <a:ext cx="1649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a:solidFill>
                  <a:schemeClr val="tx1"/>
                </a:solidFill>
                <a:cs typeface="Arial" charset="0"/>
              </a:rPr>
              <a:t>consistency</a:t>
            </a:r>
            <a:endParaRPr lang="en-US" sz="2000">
              <a:solidFill>
                <a:schemeClr val="tx1"/>
              </a:solidFill>
              <a:cs typeface="Arial" charset="0"/>
            </a:endParaRPr>
          </a:p>
        </p:txBody>
      </p:sp>
      <p:sp>
        <p:nvSpPr>
          <p:cNvPr id="86023" name="Rectangle 7"/>
          <p:cNvSpPr>
            <a:spLocks/>
          </p:cNvSpPr>
          <p:nvPr/>
        </p:nvSpPr>
        <p:spPr bwMode="auto">
          <a:xfrm>
            <a:off x="1143000" y="5676900"/>
            <a:ext cx="13493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a:solidFill>
                  <a:schemeClr val="tx1"/>
                </a:solidFill>
                <a:cs typeface="Arial" charset="0"/>
              </a:rPr>
              <a:t>Availability</a:t>
            </a:r>
          </a:p>
        </p:txBody>
      </p:sp>
      <p:sp>
        <p:nvSpPr>
          <p:cNvPr id="86024" name="Rectangle 8"/>
          <p:cNvSpPr>
            <a:spLocks/>
          </p:cNvSpPr>
          <p:nvPr/>
        </p:nvSpPr>
        <p:spPr bwMode="auto">
          <a:xfrm>
            <a:off x="6272213" y="5676900"/>
            <a:ext cx="224472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dirty="0">
                <a:solidFill>
                  <a:schemeClr val="tx1"/>
                </a:solidFill>
                <a:cs typeface="Arial" charset="0"/>
              </a:rPr>
              <a:t>Partition-resilience</a:t>
            </a:r>
          </a:p>
        </p:txBody>
      </p:sp>
      <p:sp>
        <p:nvSpPr>
          <p:cNvPr id="86025" name="Rectangle 10"/>
          <p:cNvSpPr>
            <a:spLocks/>
          </p:cNvSpPr>
          <p:nvPr/>
        </p:nvSpPr>
        <p:spPr bwMode="auto">
          <a:xfrm>
            <a:off x="850900" y="2895600"/>
            <a:ext cx="25527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000">
                <a:solidFill>
                  <a:schemeClr val="tx1"/>
                </a:solidFill>
                <a:cs typeface="Arial" charset="0"/>
              </a:rPr>
              <a:t>CA: available, and consistent, unless there is a partition.</a:t>
            </a:r>
          </a:p>
        </p:txBody>
      </p:sp>
      <p:sp>
        <p:nvSpPr>
          <p:cNvPr id="86026" name="Rectangle 11"/>
          <p:cNvSpPr>
            <a:spLocks/>
          </p:cNvSpPr>
          <p:nvPr/>
        </p:nvSpPr>
        <p:spPr bwMode="auto">
          <a:xfrm>
            <a:off x="3086100" y="5473700"/>
            <a:ext cx="28956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2000">
                <a:solidFill>
                  <a:schemeClr val="tx1"/>
                </a:solidFill>
                <a:cs typeface="Arial" charset="0"/>
              </a:rPr>
              <a:t>AP: a reachable replica provides service even in a partition, but may be inconsistent.</a:t>
            </a:r>
          </a:p>
        </p:txBody>
      </p:sp>
      <p:sp>
        <p:nvSpPr>
          <p:cNvPr id="86027" name="Rectangle 12"/>
          <p:cNvSpPr>
            <a:spLocks/>
          </p:cNvSpPr>
          <p:nvPr/>
        </p:nvSpPr>
        <p:spPr bwMode="auto">
          <a:xfrm>
            <a:off x="5791200" y="2895600"/>
            <a:ext cx="31115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40639" bIns="0"/>
          <a:lstStyle/>
          <a:p>
            <a:pPr marL="39688"/>
            <a:r>
              <a:rPr lang="en-US" sz="1800" dirty="0">
                <a:solidFill>
                  <a:schemeClr val="tx1"/>
                </a:solidFill>
                <a:cs typeface="Arial" charset="0"/>
              </a:rPr>
              <a:t>CP: always consistent, even in a partition, but a reachable replica may deny service if it is unable to agree with the others (e.g., quorum).</a:t>
            </a:r>
          </a:p>
        </p:txBody>
      </p:sp>
      <p:pic>
        <p:nvPicPr>
          <p:cNvPr id="8602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15200" y="228600"/>
            <a:ext cx="1508125"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8"/>
          <p:cNvSpPr>
            <a:spLocks/>
          </p:cNvSpPr>
          <p:nvPr/>
        </p:nvSpPr>
        <p:spPr bwMode="auto">
          <a:xfrm>
            <a:off x="7219321" y="2133600"/>
            <a:ext cx="17722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000" dirty="0" smtClean="0">
                <a:solidFill>
                  <a:schemeClr val="tx1"/>
                </a:solidFill>
                <a:cs typeface="Arial" charset="0"/>
              </a:rPr>
              <a:t>Dr. Eric Brewer</a:t>
            </a:r>
            <a:endParaRPr lang="en-US" sz="2000" dirty="0">
              <a:solidFill>
                <a:schemeClr val="tx1"/>
              </a:solidFill>
              <a:cs typeface="Arial" charset="0"/>
            </a:endParaRPr>
          </a:p>
        </p:txBody>
      </p:sp>
      <p:sp>
        <p:nvSpPr>
          <p:cNvPr id="14" name="Rectangle 8"/>
          <p:cNvSpPr>
            <a:spLocks/>
          </p:cNvSpPr>
          <p:nvPr/>
        </p:nvSpPr>
        <p:spPr bwMode="auto">
          <a:xfrm>
            <a:off x="236735" y="304800"/>
            <a:ext cx="266815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40639" bIns="0">
            <a:spAutoFit/>
          </a:bodyPr>
          <a:lstStyle/>
          <a:p>
            <a:pPr marL="39688"/>
            <a:r>
              <a:rPr lang="en-US" sz="2800" b="1" dirty="0" smtClean="0">
                <a:solidFill>
                  <a:schemeClr val="tx1"/>
                </a:solidFill>
                <a:cs typeface="Arial" charset="0"/>
              </a:rPr>
              <a:t>“CAP theorem”</a:t>
            </a:r>
          </a:p>
        </p:txBody>
      </p:sp>
    </p:spTree>
    <p:extLst>
      <p:ext uri="{BB962C8B-B14F-4D97-AF65-F5344CB8AC3E}">
        <p14:creationId xmlns:p14="http://schemas.microsoft.com/office/powerpoint/2010/main" val="9189499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synopsis on SISS</a:t>
            </a:r>
            <a:endParaRPr lang="en-US" dirty="0"/>
          </a:p>
        </p:txBody>
      </p:sp>
      <p:sp>
        <p:nvSpPr>
          <p:cNvPr id="3" name="Rectangle 2"/>
          <p:cNvSpPr/>
          <p:nvPr/>
        </p:nvSpPr>
        <p:spPr>
          <a:xfrm>
            <a:off x="457200" y="1447800"/>
            <a:ext cx="8229600" cy="3416320"/>
          </a:xfrm>
          <a:prstGeom prst="rect">
            <a:avLst/>
          </a:prstGeom>
        </p:spPr>
        <p:txBody>
          <a:bodyPr wrap="square">
            <a:spAutoFit/>
          </a:bodyPr>
          <a:lstStyle/>
          <a:p>
            <a:r>
              <a:rPr lang="en-US" sz="1800" dirty="0"/>
              <a:t>CPS 512 for Fall 2015 is a general course in distributed and networked systems.  It focuses on techniques for building network services that are reliable and scalable ("cloud"), based primarily on roughly a dozen selected research papers.   There will be some programming exercises and a course project.  CPS 310 (undergraduate operating systems) is an important prerequisite.  Computer networking is helpful, but is not required.     The course complements Computer Networking and Distributed Systems (Prof. Theo Benson), which is running concurrently.  CPS 512 is cross-listed as a CPS 590 to permit students who have taken CPS 512 with Prof. </a:t>
            </a:r>
            <a:r>
              <a:rPr lang="en-US" sz="1800" dirty="0" err="1"/>
              <a:t>Maggs</a:t>
            </a:r>
            <a:r>
              <a:rPr lang="en-US" sz="1800" dirty="0"/>
              <a:t> to register if they choose: although the topics overlap with Prof. </a:t>
            </a:r>
            <a:r>
              <a:rPr lang="en-US" sz="1800" dirty="0" err="1"/>
              <a:t>Maggs</a:t>
            </a:r>
            <a:r>
              <a:rPr lang="en-US" sz="1800" dirty="0"/>
              <a:t>' CPS 512, the readings and project work will be different.  The course is suitable for advanced undergraduates.</a:t>
            </a:r>
          </a:p>
        </p:txBody>
      </p:sp>
      <p:pic>
        <p:nvPicPr>
          <p:cNvPr id="4" name="Picture 3"/>
          <p:cNvPicPr>
            <a:picLocks noChangeAspect="1"/>
          </p:cNvPicPr>
          <p:nvPr/>
        </p:nvPicPr>
        <p:blipFill>
          <a:blip r:embed="rId2"/>
          <a:stretch>
            <a:fillRect/>
          </a:stretch>
        </p:blipFill>
        <p:spPr>
          <a:xfrm>
            <a:off x="2895600" y="5029200"/>
            <a:ext cx="5881816" cy="1727200"/>
          </a:xfrm>
          <a:prstGeom prst="rect">
            <a:avLst/>
          </a:prstGeom>
        </p:spPr>
      </p:pic>
    </p:spTree>
    <p:extLst>
      <p:ext uri="{BB962C8B-B14F-4D97-AF65-F5344CB8AC3E}">
        <p14:creationId xmlns:p14="http://schemas.microsoft.com/office/powerpoint/2010/main" val="1453876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Cornerstone: data tier</a:t>
            </a:r>
            <a:endParaRPr lang="en-US" dirty="0"/>
          </a:p>
        </p:txBody>
      </p:sp>
      <p:sp>
        <p:nvSpPr>
          <p:cNvPr id="3" name="Content Placeholder 2"/>
          <p:cNvSpPr>
            <a:spLocks noGrp="1"/>
          </p:cNvSpPr>
          <p:nvPr>
            <p:ph idx="1"/>
          </p:nvPr>
        </p:nvSpPr>
        <p:spPr>
          <a:xfrm>
            <a:off x="304800" y="1600200"/>
            <a:ext cx="8382000" cy="4111625"/>
          </a:xfrm>
        </p:spPr>
        <p:txBody>
          <a:bodyPr/>
          <a:lstStyle/>
          <a:p>
            <a:r>
              <a:rPr lang="en-US" dirty="0" smtClean="0"/>
              <a:t>Data volumes are growing enormously.</a:t>
            </a:r>
          </a:p>
          <a:p>
            <a:r>
              <a:rPr lang="en-US" dirty="0" smtClean="0"/>
              <a:t>Mega-services are “grounded” in data.</a:t>
            </a:r>
          </a:p>
          <a:p>
            <a:r>
              <a:rPr lang="en-US" b="1" dirty="0" smtClean="0"/>
              <a:t>How to scale the data tier?</a:t>
            </a:r>
          </a:p>
          <a:p>
            <a:pPr lvl="1"/>
            <a:r>
              <a:rPr lang="en-US" dirty="0" smtClean="0"/>
              <a:t>Scaling requires </a:t>
            </a:r>
            <a:r>
              <a:rPr lang="en-US" b="1" dirty="0" smtClean="0"/>
              <a:t>dynamic placement</a:t>
            </a:r>
            <a:r>
              <a:rPr lang="en-US" dirty="0" smtClean="0"/>
              <a:t> of data items across data servers, so we can grow the number of servers.</a:t>
            </a:r>
          </a:p>
          <a:p>
            <a:pPr lvl="1"/>
            <a:r>
              <a:rPr lang="en-US" b="1" dirty="0" err="1" smtClean="0"/>
              <a:t>Sharding</a:t>
            </a:r>
            <a:r>
              <a:rPr lang="en-US" dirty="0" smtClean="0"/>
              <a:t> divides data across multiple servers or storage units.</a:t>
            </a:r>
          </a:p>
          <a:p>
            <a:pPr lvl="1"/>
            <a:r>
              <a:rPr lang="en-US" b="1" dirty="0" smtClean="0"/>
              <a:t>Caching</a:t>
            </a:r>
            <a:r>
              <a:rPr lang="en-US" dirty="0" smtClean="0"/>
              <a:t> helps to reduce load on the data tier.</a:t>
            </a:r>
          </a:p>
          <a:p>
            <a:pPr lvl="1"/>
            <a:r>
              <a:rPr lang="en-US" b="1" dirty="0" smtClean="0"/>
              <a:t>Replication</a:t>
            </a:r>
            <a:r>
              <a:rPr lang="en-US" dirty="0" smtClean="0"/>
              <a:t> helps to survive failures and balance read/write load.</a:t>
            </a:r>
          </a:p>
          <a:p>
            <a:pPr lvl="1"/>
            <a:r>
              <a:rPr lang="en-US" dirty="0" smtClean="0"/>
              <a:t>Caching and replication require </a:t>
            </a:r>
            <a:r>
              <a:rPr lang="en-US" b="1" dirty="0" smtClean="0"/>
              <a:t>careful update protocols </a:t>
            </a:r>
            <a:r>
              <a:rPr lang="en-US" dirty="0" smtClean="0"/>
              <a:t>to ensure that servers see a consistent view of the data.</a:t>
            </a:r>
          </a:p>
          <a:p>
            <a:pPr marL="457200" lvl="1" indent="0">
              <a:buNone/>
            </a:pPr>
            <a:endParaRPr lang="en-US" dirty="0" smtClean="0"/>
          </a:p>
          <a:p>
            <a:pPr lvl="1"/>
            <a:endParaRPr lang="en-US" dirty="0"/>
          </a:p>
        </p:txBody>
      </p:sp>
    </p:spTree>
    <p:extLst>
      <p:ext uri="{BB962C8B-B14F-4D97-AF65-F5344CB8AC3E}">
        <p14:creationId xmlns:p14="http://schemas.microsoft.com/office/powerpoint/2010/main" val="30426601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Storage services: 31 flavors</a:t>
            </a:r>
            <a:endParaRPr lang="en-US" sz="3200" dirty="0"/>
          </a:p>
        </p:txBody>
      </p:sp>
      <p:sp>
        <p:nvSpPr>
          <p:cNvPr id="3" name="Content Placeholder 2"/>
          <p:cNvSpPr>
            <a:spLocks noGrp="1"/>
          </p:cNvSpPr>
          <p:nvPr>
            <p:ph idx="1"/>
          </p:nvPr>
        </p:nvSpPr>
        <p:spPr/>
        <p:txBody>
          <a:bodyPr/>
          <a:lstStyle/>
          <a:p>
            <a:r>
              <a:rPr lang="en-US" sz="2000" dirty="0" smtClean="0"/>
              <a:t>Can we build rich-functioned services on a scalable data tier that is “less” than an ACID database or even a consistent file system?</a:t>
            </a:r>
            <a:endParaRPr lang="en-US" sz="2000" dirty="0"/>
          </a:p>
        </p:txBody>
      </p:sp>
      <p:pic>
        <p:nvPicPr>
          <p:cNvPr id="4" name="Picture 3"/>
          <p:cNvPicPr>
            <a:picLocks noChangeAspect="1"/>
          </p:cNvPicPr>
          <p:nvPr/>
        </p:nvPicPr>
        <p:blipFill>
          <a:blip r:embed="rId2"/>
          <a:stretch>
            <a:fillRect/>
          </a:stretch>
        </p:blipFill>
        <p:spPr>
          <a:xfrm>
            <a:off x="228600" y="2514600"/>
            <a:ext cx="5343896" cy="4114800"/>
          </a:xfrm>
          <a:prstGeom prst="rect">
            <a:avLst/>
          </a:prstGeom>
        </p:spPr>
      </p:pic>
      <p:pic>
        <p:nvPicPr>
          <p:cNvPr id="5" name="Picture 4"/>
          <p:cNvPicPr>
            <a:picLocks noChangeAspect="1"/>
          </p:cNvPicPr>
          <p:nvPr/>
        </p:nvPicPr>
        <p:blipFill>
          <a:blip r:embed="rId3"/>
          <a:stretch>
            <a:fillRect/>
          </a:stretch>
        </p:blipFill>
        <p:spPr>
          <a:xfrm>
            <a:off x="6781800" y="2438400"/>
            <a:ext cx="1489472" cy="1371600"/>
          </a:xfrm>
          <a:prstGeom prst="rect">
            <a:avLst/>
          </a:prstGeom>
        </p:spPr>
      </p:pic>
      <p:sp>
        <p:nvSpPr>
          <p:cNvPr id="6" name="Rectangle 81"/>
          <p:cNvSpPr>
            <a:spLocks noChangeArrowheads="1"/>
          </p:cNvSpPr>
          <p:nvPr/>
        </p:nvSpPr>
        <p:spPr bwMode="auto">
          <a:xfrm>
            <a:off x="5486400" y="4191000"/>
            <a:ext cx="373380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2000" dirty="0" smtClean="0">
                <a:solidFill>
                  <a:srgbClr val="003367"/>
                </a:solidFill>
              </a:rPr>
              <a:t>People talk about the “</a:t>
            </a:r>
            <a:r>
              <a:rPr lang="en-US" sz="2000" dirty="0" err="1" smtClean="0">
                <a:solidFill>
                  <a:srgbClr val="003367"/>
                </a:solidFill>
              </a:rPr>
              <a:t>NoSQL</a:t>
            </a:r>
            <a:r>
              <a:rPr lang="en-US" sz="2000" dirty="0" smtClean="0">
                <a:solidFill>
                  <a:srgbClr val="003367"/>
                </a:solidFill>
              </a:rPr>
              <a:t> Movement” to scale the data tier beyond classic databases.</a:t>
            </a:r>
            <a:r>
              <a:rPr lang="en-US" sz="2000" dirty="0">
                <a:solidFill>
                  <a:srgbClr val="003367"/>
                </a:solidFill>
              </a:rPr>
              <a:t> </a:t>
            </a:r>
            <a:r>
              <a:rPr lang="en-US" sz="2000" dirty="0" smtClean="0">
                <a:solidFill>
                  <a:srgbClr val="003367"/>
                </a:solidFill>
              </a:rPr>
              <a:t> There’s a long history.</a:t>
            </a:r>
          </a:p>
          <a:p>
            <a:endParaRPr lang="en-US" sz="2000" dirty="0">
              <a:solidFill>
                <a:srgbClr val="003367"/>
              </a:solidFill>
            </a:endParaRPr>
          </a:p>
          <a:p>
            <a:r>
              <a:rPr lang="en-US" sz="2000" dirty="0" smtClean="0">
                <a:solidFill>
                  <a:srgbClr val="003367"/>
                </a:solidFill>
              </a:rPr>
              <a:t>Consistency is creeping back.  Today we hear about “</a:t>
            </a:r>
            <a:r>
              <a:rPr lang="en-US" sz="2000" dirty="0" err="1" smtClean="0">
                <a:solidFill>
                  <a:srgbClr val="003367"/>
                </a:solidFill>
              </a:rPr>
              <a:t>NewSQL</a:t>
            </a:r>
            <a:r>
              <a:rPr lang="en-US" sz="2000" dirty="0" smtClean="0">
                <a:solidFill>
                  <a:srgbClr val="003367"/>
                </a:solidFill>
              </a:rPr>
              <a:t>” and “ACID 2.0”.</a:t>
            </a:r>
          </a:p>
        </p:txBody>
      </p:sp>
    </p:spTree>
    <p:extLst>
      <p:ext uri="{BB962C8B-B14F-4D97-AF65-F5344CB8AC3E}">
        <p14:creationId xmlns:p14="http://schemas.microsoft.com/office/powerpoint/2010/main" val="20534476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Key-value stores</a:t>
            </a:r>
            <a:endParaRPr lang="en-US" dirty="0"/>
          </a:p>
        </p:txBody>
      </p:sp>
      <p:sp>
        <p:nvSpPr>
          <p:cNvPr id="7" name="Content Placeholder 6"/>
          <p:cNvSpPr>
            <a:spLocks noGrp="1"/>
          </p:cNvSpPr>
          <p:nvPr>
            <p:ph idx="1"/>
          </p:nvPr>
        </p:nvSpPr>
        <p:spPr>
          <a:xfrm>
            <a:off x="457200" y="1447800"/>
            <a:ext cx="8226425" cy="2514600"/>
          </a:xfrm>
        </p:spPr>
        <p:txBody>
          <a:bodyPr/>
          <a:lstStyle/>
          <a:p>
            <a:r>
              <a:rPr lang="en-US" dirty="0"/>
              <a:t>Many mega-services are built on </a:t>
            </a:r>
            <a:r>
              <a:rPr lang="en-US" b="1" dirty="0">
                <a:solidFill>
                  <a:srgbClr val="800000"/>
                </a:solidFill>
              </a:rPr>
              <a:t>key-value stores</a:t>
            </a:r>
            <a:r>
              <a:rPr lang="en-US" dirty="0"/>
              <a:t>.</a:t>
            </a:r>
          </a:p>
          <a:p>
            <a:pPr lvl="1"/>
            <a:r>
              <a:rPr lang="en-US" dirty="0" smtClean="0"/>
              <a:t>Store variable</a:t>
            </a:r>
            <a:r>
              <a:rPr lang="en-US" dirty="0"/>
              <a:t>-length content </a:t>
            </a:r>
            <a:r>
              <a:rPr lang="en-US" dirty="0" smtClean="0"/>
              <a:t>objects: think “tiny files” </a:t>
            </a:r>
            <a:r>
              <a:rPr lang="en-US" dirty="0"/>
              <a:t>(</a:t>
            </a:r>
            <a:r>
              <a:rPr lang="en-US" b="1" dirty="0"/>
              <a:t>value</a:t>
            </a:r>
            <a:r>
              <a:rPr lang="en-US" dirty="0"/>
              <a:t>)</a:t>
            </a:r>
          </a:p>
          <a:p>
            <a:pPr lvl="1"/>
            <a:r>
              <a:rPr lang="en-US" dirty="0" smtClean="0"/>
              <a:t>Each object is named </a:t>
            </a:r>
            <a:r>
              <a:rPr lang="en-US" dirty="0"/>
              <a:t>by a </a:t>
            </a:r>
            <a:r>
              <a:rPr lang="en-US" dirty="0" smtClean="0"/>
              <a:t>“</a:t>
            </a:r>
            <a:r>
              <a:rPr lang="en-US" b="1" dirty="0"/>
              <a:t>key</a:t>
            </a:r>
            <a:r>
              <a:rPr lang="en-US" dirty="0" smtClean="0"/>
              <a:t>”, usually fixed-size.</a:t>
            </a:r>
          </a:p>
          <a:p>
            <a:pPr lvl="1"/>
            <a:r>
              <a:rPr lang="en-US" dirty="0" smtClean="0"/>
              <a:t>Key is also called a </a:t>
            </a:r>
            <a:r>
              <a:rPr lang="en-US" b="1" dirty="0" smtClean="0"/>
              <a:t>token</a:t>
            </a:r>
            <a:r>
              <a:rPr lang="en-US" dirty="0" smtClean="0"/>
              <a:t>: not to be confused with a crypto key!  Although it may be a content hash (</a:t>
            </a:r>
            <a:r>
              <a:rPr lang="en-US" dirty="0" err="1" smtClean="0"/>
              <a:t>SHAx</a:t>
            </a:r>
            <a:r>
              <a:rPr lang="en-US" dirty="0" smtClean="0"/>
              <a:t> or MD5).</a:t>
            </a:r>
          </a:p>
          <a:p>
            <a:pPr lvl="1"/>
            <a:r>
              <a:rPr lang="en-US" dirty="0" smtClean="0"/>
              <a:t>Simple </a:t>
            </a:r>
            <a:r>
              <a:rPr lang="en-US" b="1" dirty="0" smtClean="0"/>
              <a:t>put/get </a:t>
            </a:r>
            <a:r>
              <a:rPr lang="en-US" dirty="0" smtClean="0"/>
              <a:t>interface with no offsets or transactions (yet).</a:t>
            </a:r>
          </a:p>
          <a:p>
            <a:pPr lvl="1"/>
            <a:r>
              <a:rPr lang="en-US" dirty="0" smtClean="0"/>
              <a:t>Goes back to literature on Distributed Data Structures [Gribble 2000] and </a:t>
            </a:r>
            <a:r>
              <a:rPr lang="en-US" b="1" dirty="0" smtClean="0"/>
              <a:t>Distributed Hash Tables (DHTs)</a:t>
            </a:r>
            <a:r>
              <a:rPr lang="en-US" dirty="0" smtClean="0"/>
              <a:t>.</a:t>
            </a:r>
            <a:endParaRPr lang="en-US" dirty="0"/>
          </a:p>
        </p:txBody>
      </p:sp>
      <p:sp>
        <p:nvSpPr>
          <p:cNvPr id="5" name="Rectangle 4"/>
          <p:cNvSpPr/>
          <p:nvPr/>
        </p:nvSpPr>
        <p:spPr>
          <a:xfrm>
            <a:off x="152400" y="-17669105"/>
            <a:ext cx="8991600" cy="11818616"/>
          </a:xfrm>
          <a:prstGeom prst="rect">
            <a:avLst/>
          </a:prstGeom>
        </p:spPr>
        <p:txBody>
          <a:bodyPr wrap="square">
            <a:spAutoFit/>
          </a:bodyPr>
          <a:lstStyle/>
          <a:p>
            <a:r>
              <a:rPr lang="en-US" sz="1800" dirty="0">
                <a:solidFill>
                  <a:srgbClr val="37305A"/>
                </a:solidFill>
              </a:rPr>
              <a:t>Over the next couple of years, Amazon transformed internally into a service-oriented architecture. They learned a tremendous </a:t>
            </a:r>
            <a:r>
              <a:rPr lang="en-US" sz="1800" dirty="0" smtClean="0">
                <a:solidFill>
                  <a:srgbClr val="37305A"/>
                </a:solidFill>
              </a:rPr>
              <a:t>amount…</a:t>
            </a:r>
          </a:p>
          <a:p>
            <a:endParaRPr lang="en-US" sz="1800" dirty="0">
              <a:solidFill>
                <a:srgbClr val="37305A"/>
              </a:solidFill>
            </a:endParaRPr>
          </a:p>
          <a:p>
            <a:r>
              <a:rPr lang="en-US" sz="1800" dirty="0" smtClean="0">
                <a:solidFill>
                  <a:srgbClr val="37305A"/>
                </a:solidFill>
              </a:rPr>
              <a:t>- </a:t>
            </a:r>
            <a:r>
              <a:rPr lang="en-US" sz="1800" dirty="0">
                <a:solidFill>
                  <a:srgbClr val="37305A"/>
                </a:solidFill>
              </a:rPr>
              <a:t>pager escalation gets way </a:t>
            </a:r>
            <a:r>
              <a:rPr lang="en-US" sz="1800" dirty="0" smtClean="0">
                <a:solidFill>
                  <a:srgbClr val="37305A"/>
                </a:solidFill>
              </a:rPr>
              <a:t>harder….build </a:t>
            </a:r>
            <a:r>
              <a:rPr lang="en-US" sz="1800" dirty="0">
                <a:solidFill>
                  <a:srgbClr val="37305A"/>
                </a:solidFill>
              </a:rPr>
              <a:t>a lot of scaffolding and metrics and reporting.</a:t>
            </a:r>
          </a:p>
          <a:p>
            <a:endParaRPr lang="en-US" sz="1800" dirty="0">
              <a:solidFill>
                <a:srgbClr val="37305A"/>
              </a:solidFill>
            </a:endParaRPr>
          </a:p>
          <a:p>
            <a:r>
              <a:rPr lang="en-US" sz="1800" dirty="0">
                <a:solidFill>
                  <a:srgbClr val="37305A"/>
                </a:solidFill>
              </a:rPr>
              <a:t>- every single one of your peer teams suddenly becomes a potential DOS attacker. Nobody can make any real forward progress until very serious quotas and throttling are put in place in every single service.</a:t>
            </a:r>
          </a:p>
          <a:p>
            <a:endParaRPr lang="en-US" sz="1800" dirty="0">
              <a:solidFill>
                <a:srgbClr val="37305A"/>
              </a:solidFill>
            </a:endParaRPr>
          </a:p>
          <a:p>
            <a:r>
              <a:rPr lang="en-US" sz="1800" dirty="0">
                <a:solidFill>
                  <a:srgbClr val="37305A"/>
                </a:solidFill>
              </a:rPr>
              <a:t>- monitoring and QA are the same thing. You'd never think so until you try doing a big SOA. But when your service says "oh yes, I'm fine", it may well be the case that the only thing still functioning in the server is the little component that knows how to say "I'm fine, roger roger, over and out" in a cheery droid voice. In order to tell whether the service is actually responding, you have to make individual calls. The problem continues recursively until your monitoring is doing comprehensive semantics checking of your entire range of services and data, at which point it's indistinguishable from automated QA. So they're a continuum.</a:t>
            </a:r>
          </a:p>
          <a:p>
            <a:endParaRPr lang="en-US" sz="1800" dirty="0">
              <a:solidFill>
                <a:srgbClr val="37305A"/>
              </a:solidFill>
            </a:endParaRPr>
          </a:p>
          <a:p>
            <a:r>
              <a:rPr lang="en-US" sz="1800" dirty="0">
                <a:solidFill>
                  <a:srgbClr val="37305A"/>
                </a:solidFill>
              </a:rPr>
              <a:t>- if you have hundreds of services, and your code MUST communicate with other groups' code via these services, then you won't be able to find any of them without a service-discovery mechanism. And you can't have that without a service registration mechanism, which itself is another service. So Amazon has a universal service registry where you can find out reflectively (programmatically) about every service, what its APIs are, and also whether it is currently up, and where.</a:t>
            </a:r>
          </a:p>
          <a:p>
            <a:endParaRPr lang="en-US" sz="1800" dirty="0">
              <a:solidFill>
                <a:srgbClr val="37305A"/>
              </a:solidFill>
            </a:endParaRPr>
          </a:p>
          <a:p>
            <a:r>
              <a:rPr lang="en-US" sz="1800" dirty="0">
                <a:solidFill>
                  <a:srgbClr val="37305A"/>
                </a:solidFill>
              </a:rPr>
              <a:t>- debugging problems with someone else's code gets a LOT harder, and is basically impossible unless there is a universal standard way to run every service in a </a:t>
            </a:r>
            <a:r>
              <a:rPr lang="en-US" sz="1800" dirty="0" err="1">
                <a:solidFill>
                  <a:srgbClr val="37305A"/>
                </a:solidFill>
              </a:rPr>
              <a:t>debuggable</a:t>
            </a:r>
            <a:r>
              <a:rPr lang="en-US" sz="1800" dirty="0">
                <a:solidFill>
                  <a:srgbClr val="37305A"/>
                </a:solidFill>
              </a:rPr>
              <a:t> sandbox.</a:t>
            </a:r>
          </a:p>
          <a:p>
            <a:endParaRPr lang="en-US" sz="1800" dirty="0">
              <a:solidFill>
                <a:srgbClr val="37305A"/>
              </a:solidFill>
            </a:endParaRPr>
          </a:p>
          <a:p>
            <a:r>
              <a:rPr lang="en-US" sz="1800" dirty="0">
                <a:solidFill>
                  <a:srgbClr val="37305A"/>
                </a:solidFill>
              </a:rPr>
              <a:t>That's just a very small sample. There are dozens, maybe hundreds of individual </a:t>
            </a:r>
            <a:r>
              <a:rPr lang="en-US" sz="1800" dirty="0" err="1">
                <a:solidFill>
                  <a:srgbClr val="37305A"/>
                </a:solidFill>
              </a:rPr>
              <a:t>learnings</a:t>
            </a:r>
            <a:r>
              <a:rPr lang="en-US" sz="1800" dirty="0">
                <a:solidFill>
                  <a:srgbClr val="37305A"/>
                </a:solidFill>
              </a:rPr>
              <a:t> like these that Amazon had to discover organically. There were a lot of wacky ones around externalizing services, but not as many as you might think. Organizing into services taught teams not to trust each other in most of the same ways they're not supposed to trust external developers.</a:t>
            </a:r>
          </a:p>
          <a:p>
            <a:endParaRPr lang="en-US" sz="1800" dirty="0">
              <a:solidFill>
                <a:srgbClr val="37305A"/>
              </a:solidFill>
            </a:endParaRPr>
          </a:p>
          <a:p>
            <a:r>
              <a:rPr lang="en-US" sz="1800" dirty="0">
                <a:solidFill>
                  <a:srgbClr val="37305A"/>
                </a:solidFill>
              </a:rPr>
              <a:t>This effort was still underway when I left to join Google in mid-2005, but it was pretty far advanced. From the time Bezos issued his edict through the time I left, Amazon had transformed culturally into a company that thinks about everything in a services-first fashion. It is now fundamental to how they approach all designs, including internal designs for stuff that might never see the light of day externally.</a:t>
            </a:r>
          </a:p>
          <a:p>
            <a:endParaRPr lang="en-US" dirty="0">
              <a:solidFill>
                <a:srgbClr val="37305A"/>
              </a:solidFill>
            </a:endParaRPr>
          </a:p>
        </p:txBody>
      </p:sp>
      <p:pic>
        <p:nvPicPr>
          <p:cNvPr id="8" name="Picture 7"/>
          <p:cNvPicPr>
            <a:picLocks noChangeAspect="1"/>
          </p:cNvPicPr>
          <p:nvPr/>
        </p:nvPicPr>
        <p:blipFill>
          <a:blip r:embed="rId2"/>
          <a:stretch>
            <a:fillRect/>
          </a:stretch>
        </p:blipFill>
        <p:spPr>
          <a:xfrm>
            <a:off x="647700" y="4648200"/>
            <a:ext cx="5651500" cy="1879600"/>
          </a:xfrm>
          <a:prstGeom prst="rect">
            <a:avLst/>
          </a:prstGeom>
        </p:spPr>
      </p:pic>
      <p:pic>
        <p:nvPicPr>
          <p:cNvPr id="9" name="Picture 8"/>
          <p:cNvPicPr>
            <a:picLocks noChangeAspect="1"/>
          </p:cNvPicPr>
          <p:nvPr/>
        </p:nvPicPr>
        <p:blipFill>
          <a:blip r:embed="rId3"/>
          <a:stretch>
            <a:fillRect/>
          </a:stretch>
        </p:blipFill>
        <p:spPr>
          <a:xfrm>
            <a:off x="6515100" y="4724400"/>
            <a:ext cx="1638300" cy="1676400"/>
          </a:xfrm>
          <a:prstGeom prst="rect">
            <a:avLst/>
          </a:prstGeom>
        </p:spPr>
      </p:pic>
      <p:sp>
        <p:nvSpPr>
          <p:cNvPr id="10" name="Rectangle 25"/>
          <p:cNvSpPr>
            <a:spLocks noChangeArrowheads="1"/>
          </p:cNvSpPr>
          <p:nvPr/>
        </p:nvSpPr>
        <p:spPr bwMode="auto">
          <a:xfrm>
            <a:off x="2667000" y="6519446"/>
            <a:ext cx="62484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600" dirty="0" smtClean="0">
                <a:solidFill>
                  <a:srgbClr val="003367"/>
                </a:solidFill>
                <a:cs typeface="Arial" charset="0"/>
              </a:rPr>
              <a:t>[image from Sean Rhea, </a:t>
            </a:r>
            <a:r>
              <a:rPr lang="en-US" sz="1600" dirty="0" err="1" smtClean="0">
                <a:solidFill>
                  <a:srgbClr val="003367"/>
                </a:solidFill>
                <a:cs typeface="Arial" charset="0"/>
              </a:rPr>
              <a:t>opendht.org</a:t>
            </a:r>
            <a:r>
              <a:rPr lang="en-US" sz="1600" dirty="0" smtClean="0">
                <a:solidFill>
                  <a:srgbClr val="003367"/>
                </a:solidFill>
                <a:cs typeface="Arial" charset="0"/>
              </a:rPr>
              <a:t>, 2004]</a:t>
            </a:r>
            <a:endParaRPr lang="en-US" sz="1600" dirty="0">
              <a:solidFill>
                <a:srgbClr val="003367"/>
              </a:solidFill>
            </a:endParaRPr>
          </a:p>
        </p:txBody>
      </p:sp>
    </p:spTree>
    <p:extLst>
      <p:ext uri="{BB962C8B-B14F-4D97-AF65-F5344CB8AC3E}">
        <p14:creationId xmlns:p14="http://schemas.microsoft.com/office/powerpoint/2010/main" val="142263256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Content Placeholder 2"/>
          <p:cNvSpPr>
            <a:spLocks noGrp="1"/>
          </p:cNvSpPr>
          <p:nvPr>
            <p:ph idx="1"/>
          </p:nvPr>
        </p:nvSpPr>
        <p:spPr>
          <a:xfrm>
            <a:off x="457200" y="1524000"/>
            <a:ext cx="8226425" cy="1981200"/>
          </a:xfrm>
        </p:spPr>
        <p:txBody>
          <a:bodyPr/>
          <a:lstStyle/>
          <a:p>
            <a:r>
              <a:rPr lang="en-US" sz="2000" b="0" dirty="0" smtClean="0">
                <a:latin typeface="Arial" charset="0"/>
                <a:ea typeface="ＭＳ Ｐゴシック" charset="0"/>
              </a:rPr>
              <a:t>Data objects named </a:t>
            </a:r>
            <a:r>
              <a:rPr lang="en-US" sz="2000" b="0" dirty="0">
                <a:latin typeface="Arial" charset="0"/>
                <a:ea typeface="ＭＳ Ｐゴシック" charset="0"/>
              </a:rPr>
              <a:t>in a “flat” </a:t>
            </a:r>
            <a:r>
              <a:rPr lang="en-US" sz="2000" b="0" dirty="0" smtClean="0">
                <a:latin typeface="Arial" charset="0"/>
                <a:ea typeface="ＭＳ Ｐゴシック" charset="0"/>
              </a:rPr>
              <a:t>key space </a:t>
            </a:r>
            <a:r>
              <a:rPr lang="en-US" sz="2000" b="0" dirty="0">
                <a:latin typeface="Arial" charset="0"/>
                <a:ea typeface="ＭＳ Ｐゴシック" charset="0"/>
              </a:rPr>
              <a:t>(e.g., “serial numbers”</a:t>
            </a:r>
            <a:r>
              <a:rPr lang="en-US" sz="2000" b="0" dirty="0" smtClean="0">
                <a:latin typeface="Arial" charset="0"/>
                <a:ea typeface="ＭＳ Ｐゴシック" charset="0"/>
              </a:rPr>
              <a:t>)</a:t>
            </a:r>
          </a:p>
          <a:p>
            <a:r>
              <a:rPr lang="en-US" sz="2000" b="0" dirty="0" smtClean="0">
                <a:latin typeface="Arial" charset="0"/>
                <a:ea typeface="ＭＳ Ｐゴシック" charset="0"/>
              </a:rPr>
              <a:t>K-V is a simple and clean abstraction that admits a scalable, reliable implementation: a major focus of R&amp;D.</a:t>
            </a:r>
            <a:endParaRPr lang="en-US" sz="2000" b="0" dirty="0">
              <a:latin typeface="Arial" charset="0"/>
              <a:ea typeface="ＭＳ Ｐゴシック" charset="0"/>
            </a:endParaRPr>
          </a:p>
          <a:p>
            <a:r>
              <a:rPr lang="en-US" sz="2400" dirty="0" smtClean="0">
                <a:solidFill>
                  <a:schemeClr val="tx1"/>
                </a:solidFill>
                <a:latin typeface="Arial" charset="0"/>
                <a:ea typeface="ＭＳ Ｐゴシック" charset="0"/>
              </a:rPr>
              <a:t>Is </a:t>
            </a:r>
            <a:r>
              <a:rPr lang="en-US" sz="2400" dirty="0">
                <a:solidFill>
                  <a:schemeClr val="tx1"/>
                </a:solidFill>
                <a:latin typeface="Arial" charset="0"/>
                <a:ea typeface="ＭＳ Ｐゴシック" charset="0"/>
              </a:rPr>
              <a:t>put/get sufficient to implement non-trivial apps</a:t>
            </a:r>
            <a:r>
              <a:rPr lang="en-US" sz="2400" dirty="0" smtClean="0">
                <a:solidFill>
                  <a:schemeClr val="tx1"/>
                </a:solidFill>
                <a:latin typeface="Arial" charset="0"/>
                <a:ea typeface="ＭＳ Ｐゴシック" charset="0"/>
              </a:rPr>
              <a:t>?</a:t>
            </a:r>
          </a:p>
          <a:p>
            <a:pPr marL="0" indent="0">
              <a:buNone/>
            </a:pPr>
            <a:endParaRPr lang="en-US" dirty="0">
              <a:solidFill>
                <a:schemeClr val="tx1"/>
              </a:solidFill>
              <a:latin typeface="Arial" charset="0"/>
              <a:ea typeface="ＭＳ Ｐゴシック" charset="0"/>
            </a:endParaRPr>
          </a:p>
        </p:txBody>
      </p:sp>
      <p:sp>
        <p:nvSpPr>
          <p:cNvPr id="23" name="Text Box 3"/>
          <p:cNvSpPr txBox="1">
            <a:spLocks noChangeArrowheads="1"/>
          </p:cNvSpPr>
          <p:nvPr/>
        </p:nvSpPr>
        <p:spPr bwMode="auto">
          <a:xfrm>
            <a:off x="1560513" y="4448175"/>
            <a:ext cx="6027737" cy="398462"/>
          </a:xfrm>
          <a:prstGeom prst="rect">
            <a:avLst/>
          </a:prstGeom>
          <a:solidFill>
            <a:srgbClr val="99FFCC"/>
          </a:solidFill>
          <a:ln w="9525">
            <a:noFill/>
            <a:miter lim="800000"/>
            <a:headEnd/>
            <a:tailEnd/>
          </a:ln>
          <a:effectLst/>
        </p:spPr>
        <p:txBody>
          <a:bodyPr lIns="91577" tIns="45789" rIns="91577" bIns="45789">
            <a:spAutoFit/>
          </a:bodyPr>
          <a:lstStyle/>
          <a:p>
            <a:pPr defTabSz="915988">
              <a:spcBef>
                <a:spcPct val="50000"/>
              </a:spcBef>
              <a:defRPr/>
            </a:pPr>
            <a:r>
              <a:rPr lang="en-US" sz="2000" b="1" i="1">
                <a:solidFill>
                  <a:srgbClr val="003367">
                    <a:lumMod val="50000"/>
                  </a:srgbClr>
                </a:solidFill>
                <a:latin typeface="Tahoma" charset="0"/>
                <a:ea typeface="ＭＳ Ｐゴシック" charset="-128"/>
                <a:cs typeface="ＭＳ Ｐゴシック" charset="-128"/>
              </a:rPr>
              <a:t>Distributed hash table</a:t>
            </a:r>
          </a:p>
        </p:txBody>
      </p:sp>
      <p:sp>
        <p:nvSpPr>
          <p:cNvPr id="24" name="Text Box 4"/>
          <p:cNvSpPr txBox="1">
            <a:spLocks noChangeArrowheads="1"/>
          </p:cNvSpPr>
          <p:nvPr/>
        </p:nvSpPr>
        <p:spPr bwMode="auto">
          <a:xfrm>
            <a:off x="1560513" y="3659187"/>
            <a:ext cx="6027737" cy="398463"/>
          </a:xfrm>
          <a:prstGeom prst="rect">
            <a:avLst/>
          </a:prstGeom>
          <a:solidFill>
            <a:srgbClr val="00FF00"/>
          </a:solidFill>
          <a:ln w="9525">
            <a:noFill/>
            <a:miter lim="800000"/>
            <a:headEnd/>
            <a:tailEnd/>
          </a:ln>
          <a:effectLst/>
        </p:spPr>
        <p:txBody>
          <a:bodyPr lIns="91577" tIns="45789" rIns="91577" bIns="45789">
            <a:spAutoFit/>
          </a:bodyPr>
          <a:lstStyle/>
          <a:p>
            <a:pPr defTabSz="915988">
              <a:spcBef>
                <a:spcPct val="50000"/>
              </a:spcBef>
              <a:defRPr/>
            </a:pPr>
            <a:r>
              <a:rPr lang="en-US" sz="2000" b="1" i="1">
                <a:solidFill>
                  <a:srgbClr val="003367">
                    <a:lumMod val="50000"/>
                  </a:srgbClr>
                </a:solidFill>
                <a:latin typeface="Tahoma" charset="0"/>
                <a:ea typeface="ＭＳ Ｐゴシック" charset="-128"/>
                <a:cs typeface="ＭＳ Ｐゴシック" charset="-128"/>
              </a:rPr>
              <a:t>Distributed application</a:t>
            </a:r>
          </a:p>
        </p:txBody>
      </p:sp>
      <p:sp>
        <p:nvSpPr>
          <p:cNvPr id="25" name="Line 5"/>
          <p:cNvSpPr>
            <a:spLocks noChangeShapeType="1"/>
          </p:cNvSpPr>
          <p:nvPr/>
        </p:nvSpPr>
        <p:spPr bwMode="auto">
          <a:xfrm>
            <a:off x="3009900" y="4065587"/>
            <a:ext cx="0" cy="382588"/>
          </a:xfrm>
          <a:prstGeom prst="line">
            <a:avLst/>
          </a:prstGeom>
          <a:noFill/>
          <a:ln w="9525">
            <a:solidFill>
              <a:srgbClr val="000000"/>
            </a:solidFill>
            <a:round/>
            <a:headEnd/>
            <a:tailEnd type="triangle" w="med" len="med"/>
          </a:ln>
          <a:effectLst/>
        </p:spPr>
        <p:txBody>
          <a:bodyPr wrap="none">
            <a:spAutoFit/>
          </a:bodyPr>
          <a:lstStyle/>
          <a:p>
            <a:pPr defTabSz="914400" fontAlgn="auto">
              <a:spcBef>
                <a:spcPts val="0"/>
              </a:spcBef>
              <a:spcAft>
                <a:spcPts val="0"/>
              </a:spcAft>
              <a:defRPr/>
            </a:pPr>
            <a:endParaRPr lang="en-US" sz="1800" kern="0">
              <a:solidFill>
                <a:srgbClr val="003367">
                  <a:lumMod val="50000"/>
                </a:srgbClr>
              </a:solidFill>
              <a:ea typeface="ＭＳ Ｐゴシック" charset="-128"/>
              <a:cs typeface="ＭＳ Ｐゴシック" charset="-128"/>
            </a:endParaRPr>
          </a:p>
        </p:txBody>
      </p:sp>
      <p:sp>
        <p:nvSpPr>
          <p:cNvPr id="26" name="Line 6"/>
          <p:cNvSpPr>
            <a:spLocks noChangeShapeType="1"/>
          </p:cNvSpPr>
          <p:nvPr/>
        </p:nvSpPr>
        <p:spPr bwMode="auto">
          <a:xfrm>
            <a:off x="6291263" y="4065587"/>
            <a:ext cx="0" cy="382588"/>
          </a:xfrm>
          <a:prstGeom prst="line">
            <a:avLst/>
          </a:prstGeom>
          <a:noFill/>
          <a:ln w="9525">
            <a:solidFill>
              <a:srgbClr val="000000"/>
            </a:solidFill>
            <a:round/>
            <a:headEnd/>
            <a:tailEnd type="triangle" w="med" len="med"/>
          </a:ln>
          <a:effectLst/>
        </p:spPr>
        <p:txBody>
          <a:bodyPr wrap="none">
            <a:spAutoFit/>
          </a:bodyPr>
          <a:lstStyle/>
          <a:p>
            <a:pPr defTabSz="914400" fontAlgn="auto">
              <a:spcBef>
                <a:spcPts val="0"/>
              </a:spcBef>
              <a:spcAft>
                <a:spcPts val="0"/>
              </a:spcAft>
              <a:defRPr/>
            </a:pPr>
            <a:endParaRPr lang="en-US" sz="1800" kern="0">
              <a:solidFill>
                <a:srgbClr val="003367">
                  <a:lumMod val="50000"/>
                </a:srgbClr>
              </a:solidFill>
              <a:ea typeface="ＭＳ Ｐゴシック" charset="-128"/>
              <a:cs typeface="ＭＳ Ｐゴシック" charset="-128"/>
            </a:endParaRPr>
          </a:p>
        </p:txBody>
      </p:sp>
      <p:sp>
        <p:nvSpPr>
          <p:cNvPr id="27" name="Text Box 7"/>
          <p:cNvSpPr txBox="1">
            <a:spLocks noChangeArrowheads="1"/>
          </p:cNvSpPr>
          <p:nvPr/>
        </p:nvSpPr>
        <p:spPr bwMode="auto">
          <a:xfrm>
            <a:off x="4857750" y="4065587"/>
            <a:ext cx="1444625" cy="400050"/>
          </a:xfrm>
          <a:prstGeom prst="rect">
            <a:avLst/>
          </a:prstGeom>
          <a:noFill/>
          <a:ln w="9525">
            <a:noFill/>
            <a:miter lim="800000"/>
            <a:headEnd/>
            <a:tailEnd/>
          </a:ln>
          <a:effectLst/>
        </p:spPr>
        <p:txBody>
          <a:bodyPr wrap="none" lIns="91577" tIns="45789" rIns="91577" bIns="45789">
            <a:spAutoFit/>
          </a:bodyPr>
          <a:lstStyle/>
          <a:p>
            <a:pPr defTabSz="915988">
              <a:defRPr/>
            </a:pPr>
            <a:r>
              <a:rPr lang="en-US" sz="2000" b="1" i="1">
                <a:solidFill>
                  <a:srgbClr val="003367">
                    <a:lumMod val="50000"/>
                  </a:srgbClr>
                </a:solidFill>
                <a:latin typeface="Tahoma" charset="0"/>
                <a:ea typeface="ＭＳ Ｐゴシック" charset="-128"/>
                <a:cs typeface="ＭＳ Ｐゴシック" charset="-128"/>
              </a:rPr>
              <a:t>get (key)</a:t>
            </a:r>
          </a:p>
        </p:txBody>
      </p:sp>
      <p:sp>
        <p:nvSpPr>
          <p:cNvPr id="28" name="Line 8"/>
          <p:cNvSpPr>
            <a:spLocks noChangeShapeType="1"/>
          </p:cNvSpPr>
          <p:nvPr/>
        </p:nvSpPr>
        <p:spPr bwMode="auto">
          <a:xfrm flipV="1">
            <a:off x="6672263" y="4065587"/>
            <a:ext cx="0" cy="382588"/>
          </a:xfrm>
          <a:prstGeom prst="line">
            <a:avLst/>
          </a:prstGeom>
          <a:noFill/>
          <a:ln w="9525">
            <a:solidFill>
              <a:srgbClr val="000000"/>
            </a:solidFill>
            <a:round/>
            <a:headEnd/>
            <a:tailEnd type="triangle" w="med" len="med"/>
          </a:ln>
          <a:effectLst/>
        </p:spPr>
        <p:txBody>
          <a:bodyPr wrap="none">
            <a:spAutoFit/>
          </a:bodyPr>
          <a:lstStyle/>
          <a:p>
            <a:pPr defTabSz="914400" fontAlgn="auto">
              <a:spcBef>
                <a:spcPts val="0"/>
              </a:spcBef>
              <a:spcAft>
                <a:spcPts val="0"/>
              </a:spcAft>
              <a:defRPr/>
            </a:pPr>
            <a:endParaRPr lang="en-US" sz="1800" kern="0">
              <a:solidFill>
                <a:srgbClr val="003367">
                  <a:lumMod val="50000"/>
                </a:srgbClr>
              </a:solidFill>
              <a:ea typeface="ＭＳ Ｐゴシック" charset="-128"/>
              <a:cs typeface="ＭＳ Ｐゴシック" charset="-128"/>
            </a:endParaRPr>
          </a:p>
        </p:txBody>
      </p:sp>
      <p:sp>
        <p:nvSpPr>
          <p:cNvPr id="29" name="Text Box 9"/>
          <p:cNvSpPr txBox="1">
            <a:spLocks noChangeArrowheads="1"/>
          </p:cNvSpPr>
          <p:nvPr/>
        </p:nvSpPr>
        <p:spPr bwMode="auto">
          <a:xfrm>
            <a:off x="6750050" y="4049712"/>
            <a:ext cx="836613" cy="400050"/>
          </a:xfrm>
          <a:prstGeom prst="rect">
            <a:avLst/>
          </a:prstGeom>
          <a:noFill/>
          <a:ln w="9525">
            <a:noFill/>
            <a:miter lim="800000"/>
            <a:headEnd/>
            <a:tailEnd/>
          </a:ln>
          <a:effectLst/>
        </p:spPr>
        <p:txBody>
          <a:bodyPr wrap="none" lIns="91577" tIns="45789" rIns="91577" bIns="45789">
            <a:spAutoFit/>
          </a:bodyPr>
          <a:lstStyle/>
          <a:p>
            <a:pPr defTabSz="915988">
              <a:defRPr/>
            </a:pPr>
            <a:r>
              <a:rPr lang="en-US" sz="2000" b="1" i="1">
                <a:solidFill>
                  <a:srgbClr val="003367">
                    <a:lumMod val="50000"/>
                  </a:srgbClr>
                </a:solidFill>
                <a:latin typeface="Tahoma" charset="0"/>
                <a:ea typeface="ＭＳ Ｐゴシック" charset="-128"/>
                <a:cs typeface="ＭＳ Ｐゴシック" charset="-128"/>
              </a:rPr>
              <a:t>data</a:t>
            </a:r>
          </a:p>
        </p:txBody>
      </p:sp>
      <p:grpSp>
        <p:nvGrpSpPr>
          <p:cNvPr id="85003" name="Group 10"/>
          <p:cNvGrpSpPr>
            <a:grpSpLocks/>
          </p:cNvGrpSpPr>
          <p:nvPr/>
        </p:nvGrpSpPr>
        <p:grpSpPr bwMode="auto">
          <a:xfrm>
            <a:off x="1865313" y="5922962"/>
            <a:ext cx="5646737" cy="477838"/>
            <a:chOff x="1200" y="2292"/>
            <a:chExt cx="3552" cy="300"/>
          </a:xfrm>
        </p:grpSpPr>
        <p:sp>
          <p:nvSpPr>
            <p:cNvPr id="31" name="Rectangle 11"/>
            <p:cNvSpPr>
              <a:spLocks noChangeArrowheads="1"/>
            </p:cNvSpPr>
            <p:nvPr/>
          </p:nvSpPr>
          <p:spPr bwMode="auto">
            <a:xfrm>
              <a:off x="1200" y="2336"/>
              <a:ext cx="768" cy="256"/>
            </a:xfrm>
            <a:prstGeom prst="rect">
              <a:avLst/>
            </a:prstGeom>
            <a:solidFill>
              <a:srgbClr val="FC0128"/>
            </a:solidFill>
            <a:ln w="9525">
              <a:solidFill>
                <a:srgbClr val="000000"/>
              </a:solidFill>
              <a:miter lim="800000"/>
              <a:headEnd/>
              <a:tailEnd/>
            </a:ln>
            <a:effectLst/>
          </p:spPr>
          <p:txBody>
            <a:bodyPr lIns="91990" tIns="45996" rIns="91990" bIns="45996" anchor="ctr">
              <a:spAutoFit/>
            </a:bodyPr>
            <a:lstStyle/>
            <a:p>
              <a:pPr defTabSz="915988" fontAlgn="auto">
                <a:spcBef>
                  <a:spcPts val="0"/>
                </a:spcBef>
                <a:spcAft>
                  <a:spcPts val="0"/>
                </a:spcAft>
                <a:defRPr/>
              </a:pPr>
              <a:r>
                <a:rPr lang="en-US" sz="2000" b="1" i="1" kern="0">
                  <a:solidFill>
                    <a:srgbClr val="003367">
                      <a:lumMod val="50000"/>
                    </a:srgbClr>
                  </a:solidFill>
                  <a:latin typeface="Tahoma" charset="0"/>
                  <a:ea typeface="ＭＳ Ｐゴシック" charset="-128"/>
                  <a:cs typeface="ＭＳ Ｐゴシック" charset="-128"/>
                </a:rPr>
                <a:t>node</a:t>
              </a:r>
            </a:p>
          </p:txBody>
        </p:sp>
        <p:sp>
          <p:nvSpPr>
            <p:cNvPr id="32" name="Rectangle 12"/>
            <p:cNvSpPr>
              <a:spLocks noChangeArrowheads="1"/>
            </p:cNvSpPr>
            <p:nvPr/>
          </p:nvSpPr>
          <p:spPr bwMode="auto">
            <a:xfrm>
              <a:off x="2208" y="2336"/>
              <a:ext cx="769" cy="256"/>
            </a:xfrm>
            <a:prstGeom prst="rect">
              <a:avLst/>
            </a:prstGeom>
            <a:solidFill>
              <a:srgbClr val="FC0128"/>
            </a:solidFill>
            <a:ln w="9525">
              <a:solidFill>
                <a:srgbClr val="000000"/>
              </a:solidFill>
              <a:miter lim="800000"/>
              <a:headEnd/>
              <a:tailEnd/>
            </a:ln>
            <a:effectLst/>
          </p:spPr>
          <p:txBody>
            <a:bodyPr lIns="91990" tIns="45996" rIns="91990" bIns="45996" anchor="ctr">
              <a:spAutoFit/>
            </a:bodyPr>
            <a:lstStyle/>
            <a:p>
              <a:pPr defTabSz="915988" fontAlgn="auto">
                <a:spcBef>
                  <a:spcPts val="0"/>
                </a:spcBef>
                <a:spcAft>
                  <a:spcPts val="0"/>
                </a:spcAft>
                <a:defRPr/>
              </a:pPr>
              <a:r>
                <a:rPr lang="en-US" sz="2000" b="1" i="1" kern="0">
                  <a:solidFill>
                    <a:srgbClr val="003367">
                      <a:lumMod val="50000"/>
                    </a:srgbClr>
                  </a:solidFill>
                  <a:latin typeface="Tahoma" charset="0"/>
                  <a:ea typeface="ＭＳ Ｐゴシック" charset="-128"/>
                  <a:cs typeface="ＭＳ Ｐゴシック" charset="-128"/>
                </a:rPr>
                <a:t>node</a:t>
              </a:r>
            </a:p>
          </p:txBody>
        </p:sp>
        <p:sp>
          <p:nvSpPr>
            <p:cNvPr id="33" name="Rectangle 13"/>
            <p:cNvSpPr>
              <a:spLocks noChangeArrowheads="1"/>
            </p:cNvSpPr>
            <p:nvPr/>
          </p:nvSpPr>
          <p:spPr bwMode="auto">
            <a:xfrm>
              <a:off x="3984" y="2336"/>
              <a:ext cx="768" cy="256"/>
            </a:xfrm>
            <a:prstGeom prst="rect">
              <a:avLst/>
            </a:prstGeom>
            <a:solidFill>
              <a:srgbClr val="FC0128"/>
            </a:solidFill>
            <a:ln w="9525">
              <a:solidFill>
                <a:srgbClr val="000000"/>
              </a:solidFill>
              <a:miter lim="800000"/>
              <a:headEnd/>
              <a:tailEnd/>
            </a:ln>
            <a:effectLst/>
          </p:spPr>
          <p:txBody>
            <a:bodyPr lIns="91990" tIns="45996" rIns="91990" bIns="45996" anchor="ctr">
              <a:spAutoFit/>
            </a:bodyPr>
            <a:lstStyle/>
            <a:p>
              <a:pPr defTabSz="915988" fontAlgn="auto">
                <a:spcBef>
                  <a:spcPts val="0"/>
                </a:spcBef>
                <a:spcAft>
                  <a:spcPts val="0"/>
                </a:spcAft>
                <a:defRPr/>
              </a:pPr>
              <a:r>
                <a:rPr lang="en-US" sz="2000" b="1" i="1" kern="0" dirty="0">
                  <a:solidFill>
                    <a:srgbClr val="003367">
                      <a:lumMod val="50000"/>
                    </a:srgbClr>
                  </a:solidFill>
                  <a:latin typeface="Tahoma" charset="0"/>
                  <a:ea typeface="ＭＳ Ｐゴシック" charset="-128"/>
                  <a:cs typeface="ＭＳ Ｐゴシック" charset="-128"/>
                </a:rPr>
                <a:t>node</a:t>
              </a:r>
            </a:p>
          </p:txBody>
        </p:sp>
        <p:sp>
          <p:nvSpPr>
            <p:cNvPr id="34" name="Text Box 14"/>
            <p:cNvSpPr txBox="1">
              <a:spLocks noChangeArrowheads="1"/>
            </p:cNvSpPr>
            <p:nvPr/>
          </p:nvSpPr>
          <p:spPr bwMode="auto">
            <a:xfrm>
              <a:off x="3264" y="2292"/>
              <a:ext cx="326" cy="250"/>
            </a:xfrm>
            <a:prstGeom prst="rect">
              <a:avLst/>
            </a:prstGeom>
            <a:noFill/>
            <a:ln w="9525">
              <a:noFill/>
              <a:miter lim="800000"/>
              <a:headEnd/>
              <a:tailEnd/>
            </a:ln>
            <a:effectLst/>
          </p:spPr>
          <p:txBody>
            <a:bodyPr lIns="91990" tIns="45996" rIns="91990" bIns="45996" anchor="ctr">
              <a:spAutoFit/>
            </a:bodyPr>
            <a:lstStyle/>
            <a:p>
              <a:pPr defTabSz="915988" fontAlgn="auto">
                <a:spcBef>
                  <a:spcPts val="0"/>
                </a:spcBef>
                <a:spcAft>
                  <a:spcPts val="0"/>
                </a:spcAft>
                <a:defRPr/>
              </a:pPr>
              <a:r>
                <a:rPr lang="en-US" sz="2000" b="1" i="1" kern="0">
                  <a:solidFill>
                    <a:srgbClr val="003367">
                      <a:lumMod val="50000"/>
                    </a:srgbClr>
                  </a:solidFill>
                  <a:latin typeface="Tahoma" charset="0"/>
                  <a:ea typeface="ＭＳ Ｐゴシック" charset="-128"/>
                  <a:cs typeface="ＭＳ Ｐゴシック" charset="-128"/>
                </a:rPr>
                <a:t>….</a:t>
              </a:r>
            </a:p>
          </p:txBody>
        </p:sp>
      </p:grpSp>
      <p:sp>
        <p:nvSpPr>
          <p:cNvPr id="35" name="Text Box 15"/>
          <p:cNvSpPr txBox="1">
            <a:spLocks noChangeArrowheads="1"/>
          </p:cNvSpPr>
          <p:nvPr/>
        </p:nvSpPr>
        <p:spPr bwMode="auto">
          <a:xfrm>
            <a:off x="914400" y="4075112"/>
            <a:ext cx="2111375" cy="400050"/>
          </a:xfrm>
          <a:prstGeom prst="rect">
            <a:avLst/>
          </a:prstGeom>
          <a:noFill/>
          <a:ln w="9525">
            <a:noFill/>
            <a:miter lim="800000"/>
            <a:headEnd/>
            <a:tailEnd/>
          </a:ln>
          <a:effectLst/>
        </p:spPr>
        <p:txBody>
          <a:bodyPr wrap="none" lIns="91577" tIns="45789" rIns="91577" bIns="45789">
            <a:spAutoFit/>
          </a:bodyPr>
          <a:lstStyle/>
          <a:p>
            <a:pPr defTabSz="915988">
              <a:defRPr/>
            </a:pPr>
            <a:r>
              <a:rPr lang="en-US" sz="2000" b="1" i="1">
                <a:solidFill>
                  <a:srgbClr val="003367">
                    <a:lumMod val="50000"/>
                  </a:srgbClr>
                </a:solidFill>
                <a:latin typeface="Tahoma" charset="0"/>
                <a:ea typeface="ＭＳ Ｐゴシック" charset="-128"/>
                <a:cs typeface="ＭＳ Ｐゴシック" charset="-128"/>
              </a:rPr>
              <a:t>put(key, data)</a:t>
            </a:r>
          </a:p>
        </p:txBody>
      </p:sp>
      <p:sp>
        <p:nvSpPr>
          <p:cNvPr id="36" name="Text Box 16"/>
          <p:cNvSpPr txBox="1">
            <a:spLocks noChangeArrowheads="1"/>
          </p:cNvSpPr>
          <p:nvPr/>
        </p:nvSpPr>
        <p:spPr bwMode="auto">
          <a:xfrm>
            <a:off x="1560513" y="5237162"/>
            <a:ext cx="6027737" cy="398463"/>
          </a:xfrm>
          <a:prstGeom prst="rect">
            <a:avLst/>
          </a:prstGeom>
          <a:solidFill>
            <a:srgbClr val="3366FF"/>
          </a:solidFill>
          <a:ln w="9525">
            <a:noFill/>
            <a:miter lim="800000"/>
            <a:headEnd/>
            <a:tailEnd/>
          </a:ln>
          <a:effectLst/>
        </p:spPr>
        <p:txBody>
          <a:bodyPr lIns="91577" tIns="45789" rIns="91577" bIns="45789">
            <a:spAutoFit/>
          </a:bodyPr>
          <a:lstStyle/>
          <a:p>
            <a:pPr defTabSz="915988">
              <a:spcBef>
                <a:spcPct val="50000"/>
              </a:spcBef>
              <a:defRPr/>
            </a:pPr>
            <a:r>
              <a:rPr lang="en-US" sz="2000" b="1" i="1">
                <a:solidFill>
                  <a:srgbClr val="003367">
                    <a:lumMod val="50000"/>
                  </a:srgbClr>
                </a:solidFill>
                <a:latin typeface="Tahoma" charset="0"/>
                <a:ea typeface="ＭＳ Ｐゴシック" charset="-128"/>
                <a:cs typeface="ＭＳ Ｐゴシック" charset="-128"/>
              </a:rPr>
              <a:t>Lookup service</a:t>
            </a:r>
          </a:p>
        </p:txBody>
      </p:sp>
      <p:sp>
        <p:nvSpPr>
          <p:cNvPr id="37" name="Line 17"/>
          <p:cNvSpPr>
            <a:spLocks noChangeShapeType="1"/>
          </p:cNvSpPr>
          <p:nvPr/>
        </p:nvSpPr>
        <p:spPr bwMode="auto">
          <a:xfrm>
            <a:off x="4230688" y="4829175"/>
            <a:ext cx="0" cy="382587"/>
          </a:xfrm>
          <a:prstGeom prst="line">
            <a:avLst/>
          </a:prstGeom>
          <a:noFill/>
          <a:ln w="9525">
            <a:solidFill>
              <a:srgbClr val="000000"/>
            </a:solidFill>
            <a:round/>
            <a:headEnd/>
            <a:tailEnd type="triangle" w="med" len="med"/>
          </a:ln>
          <a:effectLst/>
        </p:spPr>
        <p:txBody>
          <a:bodyPr wrap="none">
            <a:spAutoFit/>
          </a:bodyPr>
          <a:lstStyle/>
          <a:p>
            <a:pPr defTabSz="914400" fontAlgn="auto">
              <a:spcBef>
                <a:spcPts val="0"/>
              </a:spcBef>
              <a:spcAft>
                <a:spcPts val="0"/>
              </a:spcAft>
              <a:defRPr/>
            </a:pPr>
            <a:endParaRPr lang="en-US" sz="1800" kern="0">
              <a:solidFill>
                <a:srgbClr val="003367">
                  <a:lumMod val="50000"/>
                </a:srgbClr>
              </a:solidFill>
              <a:ea typeface="ＭＳ Ｐゴシック" charset="-128"/>
              <a:cs typeface="ＭＳ Ｐゴシック" charset="-128"/>
            </a:endParaRPr>
          </a:p>
        </p:txBody>
      </p:sp>
      <p:sp>
        <p:nvSpPr>
          <p:cNvPr id="38" name="Text Box 18"/>
          <p:cNvSpPr txBox="1">
            <a:spLocks noChangeArrowheads="1"/>
          </p:cNvSpPr>
          <p:nvPr/>
        </p:nvSpPr>
        <p:spPr bwMode="auto">
          <a:xfrm>
            <a:off x="2422525" y="4838700"/>
            <a:ext cx="1824038" cy="400050"/>
          </a:xfrm>
          <a:prstGeom prst="rect">
            <a:avLst/>
          </a:prstGeom>
          <a:noFill/>
          <a:ln w="9525">
            <a:noFill/>
            <a:miter lim="800000"/>
            <a:headEnd/>
            <a:tailEnd/>
          </a:ln>
          <a:effectLst/>
        </p:spPr>
        <p:txBody>
          <a:bodyPr wrap="none" lIns="91577" tIns="45789" rIns="91577" bIns="45789">
            <a:spAutoFit/>
          </a:bodyPr>
          <a:lstStyle/>
          <a:p>
            <a:pPr defTabSz="915988">
              <a:defRPr/>
            </a:pPr>
            <a:r>
              <a:rPr lang="en-US" sz="2000" b="1" i="1">
                <a:solidFill>
                  <a:srgbClr val="003367">
                    <a:lumMod val="50000"/>
                  </a:srgbClr>
                </a:solidFill>
                <a:latin typeface="Tahoma" charset="0"/>
                <a:ea typeface="ＭＳ Ｐゴシック" charset="-128"/>
                <a:cs typeface="ＭＳ Ｐゴシック" charset="-128"/>
              </a:rPr>
              <a:t>lookup(key)</a:t>
            </a:r>
          </a:p>
        </p:txBody>
      </p:sp>
      <p:sp>
        <p:nvSpPr>
          <p:cNvPr id="39" name="Line 19"/>
          <p:cNvSpPr>
            <a:spLocks noChangeShapeType="1"/>
          </p:cNvSpPr>
          <p:nvPr/>
        </p:nvSpPr>
        <p:spPr bwMode="auto">
          <a:xfrm flipV="1">
            <a:off x="4689475" y="4854575"/>
            <a:ext cx="0" cy="382587"/>
          </a:xfrm>
          <a:prstGeom prst="line">
            <a:avLst/>
          </a:prstGeom>
          <a:noFill/>
          <a:ln w="9525">
            <a:solidFill>
              <a:srgbClr val="000000"/>
            </a:solidFill>
            <a:round/>
            <a:headEnd/>
            <a:tailEnd type="triangle" w="med" len="med"/>
          </a:ln>
          <a:effectLst/>
        </p:spPr>
        <p:txBody>
          <a:bodyPr wrap="none">
            <a:spAutoFit/>
          </a:bodyPr>
          <a:lstStyle/>
          <a:p>
            <a:pPr defTabSz="914400" fontAlgn="auto">
              <a:spcBef>
                <a:spcPts val="0"/>
              </a:spcBef>
              <a:spcAft>
                <a:spcPts val="0"/>
              </a:spcAft>
              <a:defRPr/>
            </a:pPr>
            <a:endParaRPr lang="en-US" sz="1800" kern="0">
              <a:solidFill>
                <a:srgbClr val="003367">
                  <a:lumMod val="50000"/>
                </a:srgbClr>
              </a:solidFill>
              <a:ea typeface="ＭＳ Ｐゴシック" charset="-128"/>
              <a:cs typeface="ＭＳ Ｐゴシック" charset="-128"/>
            </a:endParaRPr>
          </a:p>
        </p:txBody>
      </p:sp>
      <p:sp>
        <p:nvSpPr>
          <p:cNvPr id="40" name="Text Box 20"/>
          <p:cNvSpPr txBox="1">
            <a:spLocks noChangeArrowheads="1"/>
          </p:cNvSpPr>
          <p:nvPr/>
        </p:nvSpPr>
        <p:spPr bwMode="auto">
          <a:xfrm>
            <a:off x="4765675" y="4838700"/>
            <a:ext cx="2344738" cy="400050"/>
          </a:xfrm>
          <a:prstGeom prst="rect">
            <a:avLst/>
          </a:prstGeom>
          <a:noFill/>
          <a:ln w="9525">
            <a:noFill/>
            <a:miter lim="800000"/>
            <a:headEnd/>
            <a:tailEnd/>
          </a:ln>
          <a:effectLst/>
        </p:spPr>
        <p:txBody>
          <a:bodyPr wrap="none" lIns="91577" tIns="45789" rIns="91577" bIns="45789">
            <a:spAutoFit/>
          </a:bodyPr>
          <a:lstStyle/>
          <a:p>
            <a:pPr defTabSz="915988">
              <a:defRPr/>
            </a:pPr>
            <a:r>
              <a:rPr lang="en-US" sz="2000" b="1" i="1">
                <a:solidFill>
                  <a:srgbClr val="003367">
                    <a:lumMod val="50000"/>
                  </a:srgbClr>
                </a:solidFill>
                <a:latin typeface="Tahoma" charset="0"/>
                <a:ea typeface="ＭＳ Ｐゴシック" charset="-128"/>
                <a:cs typeface="ＭＳ Ｐゴシック" charset="-128"/>
              </a:rPr>
              <a:t>node IP address</a:t>
            </a:r>
          </a:p>
        </p:txBody>
      </p:sp>
      <p:sp>
        <p:nvSpPr>
          <p:cNvPr id="41" name="TextBox 40"/>
          <p:cNvSpPr txBox="1"/>
          <p:nvPr/>
        </p:nvSpPr>
        <p:spPr>
          <a:xfrm>
            <a:off x="5181600" y="6519863"/>
            <a:ext cx="3948113" cy="338137"/>
          </a:xfrm>
          <a:prstGeom prst="rect">
            <a:avLst/>
          </a:prstGeom>
          <a:noFill/>
        </p:spPr>
        <p:txBody>
          <a:bodyPr wrap="none">
            <a:spAutoFit/>
          </a:bodyPr>
          <a:lstStyle/>
          <a:p>
            <a:pPr>
              <a:defRPr/>
            </a:pPr>
            <a:r>
              <a:rPr lang="en-US" sz="1600" dirty="0">
                <a:solidFill>
                  <a:srgbClr val="666666"/>
                </a:solidFill>
                <a:ea typeface="ＭＳ Ｐゴシック" charset="-128"/>
                <a:cs typeface="ＭＳ Ｐゴシック" charset="-128"/>
              </a:rPr>
              <a:t>[image from Morris, </a:t>
            </a:r>
            <a:r>
              <a:rPr lang="en-US" sz="1600" dirty="0" err="1">
                <a:solidFill>
                  <a:srgbClr val="666666"/>
                </a:solidFill>
                <a:ea typeface="ＭＳ Ｐゴシック" charset="-128"/>
                <a:cs typeface="ＭＳ Ｐゴシック" charset="-128"/>
              </a:rPr>
              <a:t>Stoica</a:t>
            </a:r>
            <a:r>
              <a:rPr lang="en-US" sz="1600" dirty="0">
                <a:solidFill>
                  <a:srgbClr val="666666"/>
                </a:solidFill>
                <a:ea typeface="ＭＳ Ｐゴシック" charset="-128"/>
                <a:cs typeface="ＭＳ Ｐゴシック" charset="-128"/>
              </a:rPr>
              <a:t>, </a:t>
            </a:r>
            <a:r>
              <a:rPr lang="en-US" sz="1600" dirty="0" err="1">
                <a:solidFill>
                  <a:srgbClr val="666666"/>
                </a:solidFill>
                <a:ea typeface="ＭＳ Ｐゴシック" charset="-128"/>
                <a:cs typeface="ＭＳ Ｐゴシック" charset="-128"/>
              </a:rPr>
              <a:t>Shenker</a:t>
            </a:r>
            <a:r>
              <a:rPr lang="en-US" sz="1600" dirty="0">
                <a:solidFill>
                  <a:srgbClr val="666666"/>
                </a:solidFill>
                <a:ea typeface="ＭＳ Ｐゴシック" charset="-128"/>
                <a:cs typeface="ＭＳ Ｐゴシック" charset="-128"/>
              </a:rPr>
              <a:t>, etc.]</a:t>
            </a:r>
          </a:p>
        </p:txBody>
      </p:sp>
      <p:sp>
        <p:nvSpPr>
          <p:cNvPr id="2" name="Title 1"/>
          <p:cNvSpPr>
            <a:spLocks noGrp="1"/>
          </p:cNvSpPr>
          <p:nvPr>
            <p:ph type="title"/>
          </p:nvPr>
        </p:nvSpPr>
        <p:spPr/>
        <p:txBody>
          <a:bodyPr/>
          <a:lstStyle/>
          <a:p>
            <a:r>
              <a:rPr lang="en-US" dirty="0"/>
              <a:t>Key-value stores</a:t>
            </a:r>
          </a:p>
        </p:txBody>
      </p:sp>
    </p:spTree>
    <p:extLst>
      <p:ext uri="{BB962C8B-B14F-4D97-AF65-F5344CB8AC3E}">
        <p14:creationId xmlns:p14="http://schemas.microsoft.com/office/powerpoint/2010/main" val="407656105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676400"/>
            <a:ext cx="42037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Text Box 9"/>
          <p:cNvSpPr txBox="1">
            <a:spLocks noChangeArrowheads="1"/>
          </p:cNvSpPr>
          <p:nvPr/>
        </p:nvSpPr>
        <p:spPr bwMode="auto">
          <a:xfrm>
            <a:off x="5105400" y="2667000"/>
            <a:ext cx="36893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algn="ctr" eaLnBrk="1" hangingPunct="1"/>
            <a:r>
              <a:rPr lang="en-US" b="1">
                <a:solidFill>
                  <a:srgbClr val="000000"/>
                </a:solidFill>
              </a:rPr>
              <a:t>Service-oriented architecture of </a:t>
            </a:r>
          </a:p>
          <a:p>
            <a:pPr algn="ctr" eaLnBrk="1" hangingPunct="1"/>
            <a:r>
              <a:rPr lang="en-US" b="1">
                <a:solidFill>
                  <a:srgbClr val="000000"/>
                </a:solidFill>
              </a:rPr>
              <a:t>Amazon’s platform</a:t>
            </a:r>
            <a:endParaRPr lang="en-US">
              <a:solidFill>
                <a:srgbClr val="000000"/>
              </a:solidFill>
            </a:endParaRPr>
          </a:p>
        </p:txBody>
      </p:sp>
      <p:pic>
        <p:nvPicPr>
          <p:cNvPr id="58372" name="Picture 6"/>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300" y="0"/>
            <a:ext cx="23495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Connector 5"/>
          <p:cNvCxnSpPr/>
          <p:nvPr/>
        </p:nvCxnSpPr>
        <p:spPr bwMode="auto">
          <a:xfrm>
            <a:off x="838200" y="1676400"/>
            <a:ext cx="7467600" cy="1588"/>
          </a:xfrm>
          <a:prstGeom prst="line">
            <a:avLst/>
          </a:prstGeom>
          <a:solidFill>
            <a:srgbClr val="00B8FF"/>
          </a:solidFill>
          <a:ln w="9525" cap="flat" cmpd="sng" algn="ctr">
            <a:solidFill>
              <a:schemeClr val="accent6">
                <a:lumMod val="50000"/>
              </a:schemeClr>
            </a:solidFill>
            <a:prstDash val="solid"/>
            <a:round/>
            <a:headEnd type="none" w="med" len="med"/>
            <a:tailEnd type="none" w="med" len="med"/>
          </a:ln>
          <a:effectLst/>
        </p:spPr>
      </p:cxnSp>
      <p:cxnSp>
        <p:nvCxnSpPr>
          <p:cNvPr id="8" name="Straight Connector 7"/>
          <p:cNvCxnSpPr/>
          <p:nvPr/>
        </p:nvCxnSpPr>
        <p:spPr bwMode="auto">
          <a:xfrm>
            <a:off x="838200" y="1600200"/>
            <a:ext cx="7467600" cy="1588"/>
          </a:xfrm>
          <a:prstGeom prst="line">
            <a:avLst/>
          </a:prstGeom>
          <a:solidFill>
            <a:srgbClr val="00B8FF"/>
          </a:solidFill>
          <a:ln w="9525" cap="flat" cmpd="sng" algn="ctr">
            <a:solidFill>
              <a:schemeClr val="accent6">
                <a:lumMod val="50000"/>
              </a:schemeClr>
            </a:solidFill>
            <a:prstDash val="solid"/>
            <a:round/>
            <a:headEnd type="none" w="med" len="med"/>
            <a:tailEnd type="none" w="med" len="med"/>
          </a:ln>
          <a:effectLst/>
        </p:spPr>
      </p:cxnSp>
      <p:sp>
        <p:nvSpPr>
          <p:cNvPr id="7" name="Freeform 4"/>
          <p:cNvSpPr>
            <a:spLocks/>
          </p:cNvSpPr>
          <p:nvPr/>
        </p:nvSpPr>
        <p:spPr bwMode="auto">
          <a:xfrm>
            <a:off x="304800" y="4953000"/>
            <a:ext cx="3048000" cy="1676400"/>
          </a:xfrm>
          <a:custGeom>
            <a:avLst/>
            <a:gdLst>
              <a:gd name="T0" fmla="*/ 248 w 456"/>
              <a:gd name="T1" fmla="*/ 32 h 704"/>
              <a:gd name="T2" fmla="*/ 56 w 456"/>
              <a:gd name="T3" fmla="*/ 320 h 704"/>
              <a:gd name="T4" fmla="*/ 56 w 456"/>
              <a:gd name="T5" fmla="*/ 656 h 704"/>
              <a:gd name="T6" fmla="*/ 392 w 456"/>
              <a:gd name="T7" fmla="*/ 608 h 704"/>
              <a:gd name="T8" fmla="*/ 440 w 456"/>
              <a:gd name="T9" fmla="*/ 368 h 704"/>
              <a:gd name="T10" fmla="*/ 392 w 456"/>
              <a:gd name="T11" fmla="*/ 128 h 704"/>
              <a:gd name="T12" fmla="*/ 248 w 456"/>
              <a:gd name="T13" fmla="*/ 32 h 704"/>
            </a:gdLst>
            <a:ahLst/>
            <a:cxnLst>
              <a:cxn ang="0">
                <a:pos x="T0" y="T1"/>
              </a:cxn>
              <a:cxn ang="0">
                <a:pos x="T2" y="T3"/>
              </a:cxn>
              <a:cxn ang="0">
                <a:pos x="T4" y="T5"/>
              </a:cxn>
              <a:cxn ang="0">
                <a:pos x="T6" y="T7"/>
              </a:cxn>
              <a:cxn ang="0">
                <a:pos x="T8" y="T9"/>
              </a:cxn>
              <a:cxn ang="0">
                <a:pos x="T10" y="T11"/>
              </a:cxn>
              <a:cxn ang="0">
                <a:pos x="T12" y="T13"/>
              </a:cxn>
            </a:cxnLst>
            <a:rect l="0" t="0" r="r" b="b"/>
            <a:pathLst>
              <a:path w="456" h="704">
                <a:moveTo>
                  <a:pt x="248" y="32"/>
                </a:moveTo>
                <a:cubicBezTo>
                  <a:pt x="192" y="64"/>
                  <a:pt x="88" y="216"/>
                  <a:pt x="56" y="320"/>
                </a:cubicBezTo>
                <a:cubicBezTo>
                  <a:pt x="24" y="424"/>
                  <a:pt x="0" y="608"/>
                  <a:pt x="56" y="656"/>
                </a:cubicBezTo>
                <a:cubicBezTo>
                  <a:pt x="112" y="704"/>
                  <a:pt x="328" y="656"/>
                  <a:pt x="392" y="608"/>
                </a:cubicBezTo>
                <a:cubicBezTo>
                  <a:pt x="456" y="560"/>
                  <a:pt x="440" y="448"/>
                  <a:pt x="440" y="368"/>
                </a:cubicBezTo>
                <a:cubicBezTo>
                  <a:pt x="440" y="288"/>
                  <a:pt x="416" y="184"/>
                  <a:pt x="392" y="128"/>
                </a:cubicBezTo>
                <a:cubicBezTo>
                  <a:pt x="368" y="72"/>
                  <a:pt x="304" y="0"/>
                  <a:pt x="248" y="32"/>
                </a:cubicBezTo>
                <a:close/>
              </a:path>
            </a:pathLst>
          </a:custGeom>
          <a:noFill/>
          <a:ln w="28575" cap="flat" cmpd="sng">
            <a:solidFill>
              <a:srgbClr val="00339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5921" dir="2700000" algn="ctr" rotWithShape="0">
                    <a:srgbClr val="808080"/>
                  </a:outerShdw>
                </a:effectLst>
              </a14:hiddenEffects>
            </a:ext>
          </a:extLst>
        </p:spPr>
        <p:txBody>
          <a:bodyPr wrap="none" lIns="92075" tIns="46038" rIns="92075" bIns="46038" anchor="ctr"/>
          <a:lstStyle/>
          <a:p>
            <a:pPr>
              <a:defRPr/>
            </a:pPr>
            <a:endParaRPr lang="en-US" dirty="0">
              <a:solidFill>
                <a:srgbClr val="37305A"/>
              </a:solidFill>
            </a:endParaRPr>
          </a:p>
        </p:txBody>
      </p:sp>
      <p:sp>
        <p:nvSpPr>
          <p:cNvPr id="9" name="Rectangle 8"/>
          <p:cNvSpPr/>
          <p:nvPr/>
        </p:nvSpPr>
        <p:spPr>
          <a:xfrm>
            <a:off x="5486400" y="4876800"/>
            <a:ext cx="3505200" cy="707886"/>
          </a:xfrm>
          <a:prstGeom prst="rect">
            <a:avLst/>
          </a:prstGeom>
        </p:spPr>
        <p:txBody>
          <a:bodyPr wrap="square">
            <a:spAutoFit/>
          </a:bodyPr>
          <a:lstStyle/>
          <a:p>
            <a:r>
              <a:rPr lang="en-US" sz="2000" b="1" dirty="0" smtClean="0">
                <a:solidFill>
                  <a:srgbClr val="37305A"/>
                </a:solidFill>
              </a:rPr>
              <a:t>Dynamo is a scalable, replicated key-value store.</a:t>
            </a:r>
            <a:endParaRPr lang="en-US" sz="2000" b="1" dirty="0">
              <a:solidFill>
                <a:srgbClr val="37305A"/>
              </a:solidFill>
            </a:endParaRPr>
          </a:p>
        </p:txBody>
      </p:sp>
    </p:spTree>
    <p:extLst>
      <p:ext uri="{BB962C8B-B14F-4D97-AF65-F5344CB8AC3E}">
        <p14:creationId xmlns:p14="http://schemas.microsoft.com/office/powerpoint/2010/main" val="252941951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Inside </a:t>
            </a:r>
            <a:r>
              <a:rPr lang="en-US" dirty="0"/>
              <a:t>t</a:t>
            </a:r>
            <a:r>
              <a:rPr lang="en-US" dirty="0" smtClean="0"/>
              <a:t>he Datacenter</a:t>
            </a:r>
            <a:endParaRPr lang="en-US" dirty="0"/>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4000" y="1926164"/>
            <a:ext cx="821267" cy="821267"/>
          </a:xfrm>
          <a:prstGeom prst="rect">
            <a:avLst/>
          </a:prstGeom>
        </p:spPr>
      </p:pic>
      <p:sp>
        <p:nvSpPr>
          <p:cNvPr id="6" name="Rectangle 5"/>
          <p:cNvSpPr/>
          <p:nvPr/>
        </p:nvSpPr>
        <p:spPr>
          <a:xfrm>
            <a:off x="2353734" y="1693331"/>
            <a:ext cx="4250266" cy="42502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sp>
        <p:nvSpPr>
          <p:cNvPr id="7" name="TextBox 6"/>
          <p:cNvSpPr txBox="1"/>
          <p:nvPr/>
        </p:nvSpPr>
        <p:spPr>
          <a:xfrm>
            <a:off x="2540000" y="1788713"/>
            <a:ext cx="1727200" cy="523220"/>
          </a:xfrm>
          <a:prstGeom prst="rect">
            <a:avLst/>
          </a:prstGeom>
          <a:noFill/>
        </p:spPr>
        <p:txBody>
          <a:bodyPr wrap="square" rtlCol="0">
            <a:normAutofit/>
          </a:bodyPr>
          <a:lstStyle/>
          <a:p>
            <a:pPr algn="ctr" fontAlgn="auto">
              <a:spcBef>
                <a:spcPts val="0"/>
              </a:spcBef>
              <a:spcAft>
                <a:spcPts val="0"/>
              </a:spcAft>
            </a:pPr>
            <a:r>
              <a:rPr lang="en-US" sz="2800" b="1" u="sng" dirty="0" smtClean="0">
                <a:solidFill>
                  <a:prstClr val="black"/>
                </a:solidFill>
                <a:latin typeface="Calibri"/>
              </a:rPr>
              <a:t>Web Tier</a:t>
            </a:r>
            <a:endParaRPr lang="en-US" sz="2800" b="1" u="sng" dirty="0">
              <a:solidFill>
                <a:prstClr val="black"/>
              </a:solidFill>
              <a:latin typeface="Calibri"/>
            </a:endParaRPr>
          </a:p>
        </p:txBody>
      </p:sp>
      <p:sp>
        <p:nvSpPr>
          <p:cNvPr id="8" name="TextBox 7"/>
          <p:cNvSpPr txBox="1"/>
          <p:nvPr/>
        </p:nvSpPr>
        <p:spPr>
          <a:xfrm>
            <a:off x="4368798" y="1788713"/>
            <a:ext cx="2286000" cy="523220"/>
          </a:xfrm>
          <a:prstGeom prst="rect">
            <a:avLst/>
          </a:prstGeom>
          <a:noFill/>
        </p:spPr>
        <p:txBody>
          <a:bodyPr wrap="square" rtlCol="0">
            <a:normAutofit/>
          </a:bodyPr>
          <a:lstStyle/>
          <a:p>
            <a:pPr algn="ctr" fontAlgn="auto">
              <a:spcBef>
                <a:spcPts val="0"/>
              </a:spcBef>
              <a:spcAft>
                <a:spcPts val="0"/>
              </a:spcAft>
            </a:pPr>
            <a:r>
              <a:rPr lang="en-US" sz="2800" b="1" u="sng" dirty="0" smtClean="0">
                <a:solidFill>
                  <a:prstClr val="black"/>
                </a:solidFill>
                <a:latin typeface="Calibri"/>
              </a:rPr>
              <a:t>Storage Tier</a:t>
            </a:r>
            <a:endParaRPr lang="en-US" sz="2800" b="1" u="sng" dirty="0">
              <a:solidFill>
                <a:prstClr val="black"/>
              </a:solidFill>
              <a:latin typeface="Calibri"/>
            </a:endParaRPr>
          </a:p>
        </p:txBody>
      </p:sp>
      <p:grpSp>
        <p:nvGrpSpPr>
          <p:cNvPr id="17" name="Group 16"/>
          <p:cNvGrpSpPr/>
          <p:nvPr/>
        </p:nvGrpSpPr>
        <p:grpSpPr>
          <a:xfrm>
            <a:off x="2607736" y="2552698"/>
            <a:ext cx="1524000" cy="2181584"/>
            <a:chOff x="2607736" y="2552698"/>
            <a:chExt cx="1524000" cy="2181584"/>
          </a:xfrm>
        </p:grpSpPr>
        <p:sp>
          <p:nvSpPr>
            <p:cNvPr id="9" name="Rectangle 8"/>
            <p:cNvSpPr/>
            <p:nvPr/>
          </p:nvSpPr>
          <p:spPr>
            <a:xfrm>
              <a:off x="2607736" y="2552698"/>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a:bodyPr>
            <a:lstStyle/>
            <a:p>
              <a:pPr algn="ctr" fontAlgn="auto">
                <a:spcBef>
                  <a:spcPts val="0"/>
                </a:spcBef>
                <a:spcAft>
                  <a:spcPts val="0"/>
                </a:spcAft>
              </a:pPr>
              <a:endParaRPr lang="en-US" sz="1800">
                <a:solidFill>
                  <a:prstClr val="white"/>
                </a:solidFill>
                <a:latin typeface="Calibri"/>
              </a:endParaRPr>
            </a:p>
          </p:txBody>
        </p:sp>
        <p:sp>
          <p:nvSpPr>
            <p:cNvPr id="10" name="Rectangle 9"/>
            <p:cNvSpPr/>
            <p:nvPr/>
          </p:nvSpPr>
          <p:spPr>
            <a:xfrm>
              <a:off x="2607736" y="3355617"/>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a:bodyPr>
            <a:lstStyle/>
            <a:p>
              <a:pPr algn="ctr" fontAlgn="auto">
                <a:spcBef>
                  <a:spcPts val="0"/>
                </a:spcBef>
                <a:spcAft>
                  <a:spcPts val="0"/>
                </a:spcAft>
              </a:pPr>
              <a:endParaRPr lang="en-US" sz="1800">
                <a:solidFill>
                  <a:prstClr val="white"/>
                </a:solidFill>
                <a:latin typeface="Calibri"/>
              </a:endParaRPr>
            </a:p>
          </p:txBody>
        </p:sp>
        <p:sp>
          <p:nvSpPr>
            <p:cNvPr id="11" name="Rectangle 10"/>
            <p:cNvSpPr/>
            <p:nvPr/>
          </p:nvSpPr>
          <p:spPr>
            <a:xfrm>
              <a:off x="2607736" y="4158536"/>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a:bodyPr>
            <a:lstStyle/>
            <a:p>
              <a:pPr algn="ctr" fontAlgn="auto">
                <a:spcBef>
                  <a:spcPts val="0"/>
                </a:spcBef>
                <a:spcAft>
                  <a:spcPts val="0"/>
                </a:spcAft>
              </a:pPr>
              <a:endParaRPr lang="en-US" sz="1800">
                <a:solidFill>
                  <a:prstClr val="white"/>
                </a:solidFill>
                <a:latin typeface="Calibri"/>
              </a:endParaRPr>
            </a:p>
          </p:txBody>
        </p:sp>
      </p:grpSp>
      <p:sp>
        <p:nvSpPr>
          <p:cNvPr id="12" name="Rectangle 11"/>
          <p:cNvSpPr/>
          <p:nvPr/>
        </p:nvSpPr>
        <p:spPr>
          <a:xfrm>
            <a:off x="2607736" y="4961454"/>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a:bodyPr>
          <a:lstStyle/>
          <a:p>
            <a:pPr algn="ctr" fontAlgn="auto">
              <a:spcBef>
                <a:spcPts val="0"/>
              </a:spcBef>
              <a:spcAft>
                <a:spcPts val="0"/>
              </a:spcAft>
            </a:pPr>
            <a:endParaRPr lang="en-US" sz="1800">
              <a:solidFill>
                <a:prstClr val="white"/>
              </a:solidFill>
              <a:latin typeface="Calibri"/>
            </a:endParaRPr>
          </a:p>
        </p:txBody>
      </p:sp>
      <p:grpSp>
        <p:nvGrpSpPr>
          <p:cNvPr id="32" name="Group 31"/>
          <p:cNvGrpSpPr/>
          <p:nvPr/>
        </p:nvGrpSpPr>
        <p:grpSpPr>
          <a:xfrm>
            <a:off x="4690531" y="2552698"/>
            <a:ext cx="1625600" cy="2984502"/>
            <a:chOff x="4690531" y="2552698"/>
            <a:chExt cx="1625600" cy="2984502"/>
          </a:xfrm>
        </p:grpSpPr>
        <p:sp>
          <p:nvSpPr>
            <p:cNvPr id="13" name="Oval 12"/>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dirty="0" smtClean="0">
                  <a:solidFill>
                    <a:prstClr val="white"/>
                  </a:solidFill>
                  <a:latin typeface="Calibri"/>
                </a:rPr>
                <a:t>A-F</a:t>
              </a:r>
              <a:endParaRPr lang="en-US" dirty="0">
                <a:solidFill>
                  <a:prstClr val="white"/>
                </a:solidFill>
                <a:latin typeface="Calibri"/>
              </a:endParaRPr>
            </a:p>
          </p:txBody>
        </p:sp>
        <p:sp>
          <p:nvSpPr>
            <p:cNvPr id="14" name="Oval 13"/>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dirty="0" smtClean="0">
                  <a:solidFill>
                    <a:prstClr val="white"/>
                  </a:solidFill>
                  <a:latin typeface="Calibri"/>
                </a:rPr>
                <a:t>G-L</a:t>
              </a:r>
              <a:endParaRPr lang="en-US" dirty="0">
                <a:solidFill>
                  <a:prstClr val="white"/>
                </a:solidFill>
                <a:latin typeface="Calibri"/>
              </a:endParaRPr>
            </a:p>
          </p:txBody>
        </p:sp>
        <p:sp>
          <p:nvSpPr>
            <p:cNvPr id="15" name="Oval 14"/>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dirty="0" smtClean="0">
                  <a:solidFill>
                    <a:prstClr val="white"/>
                  </a:solidFill>
                  <a:latin typeface="Calibri"/>
                </a:rPr>
                <a:t>M-R</a:t>
              </a:r>
              <a:endParaRPr lang="en-US" dirty="0">
                <a:solidFill>
                  <a:prstClr val="white"/>
                </a:solidFill>
                <a:latin typeface="Calibri"/>
              </a:endParaRPr>
            </a:p>
          </p:txBody>
        </p:sp>
        <p:sp>
          <p:nvSpPr>
            <p:cNvPr id="16" name="Oval 15"/>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dirty="0" smtClean="0">
                  <a:solidFill>
                    <a:prstClr val="white"/>
                  </a:solidFill>
                  <a:latin typeface="Calibri"/>
                </a:rPr>
                <a:t>S-Z</a:t>
              </a:r>
              <a:endParaRPr lang="en-US" dirty="0">
                <a:solidFill>
                  <a:prstClr val="white"/>
                </a:solidFill>
                <a:latin typeface="Calibri"/>
              </a:endParaRPr>
            </a:p>
          </p:txBody>
        </p:sp>
      </p:grpSp>
      <p:grpSp>
        <p:nvGrpSpPr>
          <p:cNvPr id="33" name="Group 32"/>
          <p:cNvGrpSpPr/>
          <p:nvPr/>
        </p:nvGrpSpPr>
        <p:grpSpPr>
          <a:xfrm>
            <a:off x="7212927" y="3146268"/>
            <a:ext cx="2286000" cy="1619903"/>
            <a:chOff x="7212927" y="3146268"/>
            <a:chExt cx="2286000" cy="1619903"/>
          </a:xfrm>
        </p:grpSpPr>
        <p:grpSp>
          <p:nvGrpSpPr>
            <p:cNvPr id="34" name="Group 33"/>
            <p:cNvGrpSpPr/>
            <p:nvPr/>
          </p:nvGrpSpPr>
          <p:grpSpPr>
            <a:xfrm>
              <a:off x="7744574" y="3557905"/>
              <a:ext cx="1222707" cy="1208266"/>
              <a:chOff x="2353734" y="1693331"/>
              <a:chExt cx="4301064" cy="4250266"/>
            </a:xfrm>
          </p:grpSpPr>
          <p:sp>
            <p:nvSpPr>
              <p:cNvPr id="35" name="Rectangle 34"/>
              <p:cNvSpPr/>
              <p:nvPr/>
            </p:nvSpPr>
            <p:spPr>
              <a:xfrm>
                <a:off x="2353734" y="1693331"/>
                <a:ext cx="4250266" cy="4250266"/>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sp>
            <p:nvSpPr>
              <p:cNvPr id="36" name="TextBox 35"/>
              <p:cNvSpPr txBox="1"/>
              <p:nvPr/>
            </p:nvSpPr>
            <p:spPr>
              <a:xfrm>
                <a:off x="2540000" y="1898134"/>
                <a:ext cx="1727200" cy="523220"/>
              </a:xfrm>
              <a:prstGeom prst="rect">
                <a:avLst/>
              </a:prstGeom>
              <a:noFill/>
            </p:spPr>
            <p:txBody>
              <a:bodyPr wrap="square" rtlCol="0">
                <a:noAutofit/>
              </a:bodyPr>
              <a:lstStyle/>
              <a:p>
                <a:pPr algn="ctr" fontAlgn="auto">
                  <a:spcBef>
                    <a:spcPts val="0"/>
                  </a:spcBef>
                  <a:spcAft>
                    <a:spcPts val="0"/>
                  </a:spcAft>
                </a:pPr>
                <a:r>
                  <a:rPr lang="en-US" sz="600" b="1" dirty="0" smtClean="0">
                    <a:solidFill>
                      <a:prstClr val="black"/>
                    </a:solidFill>
                    <a:latin typeface="Calibri"/>
                  </a:rPr>
                  <a:t>Web Tier</a:t>
                </a:r>
                <a:endParaRPr lang="en-US" sz="600" b="1" dirty="0">
                  <a:solidFill>
                    <a:prstClr val="black"/>
                  </a:solidFill>
                  <a:latin typeface="Calibri"/>
                </a:endParaRPr>
              </a:p>
            </p:txBody>
          </p:sp>
          <p:sp>
            <p:nvSpPr>
              <p:cNvPr id="37" name="TextBox 36"/>
              <p:cNvSpPr txBox="1"/>
              <p:nvPr/>
            </p:nvSpPr>
            <p:spPr>
              <a:xfrm>
                <a:off x="4368798" y="1898134"/>
                <a:ext cx="2286000" cy="523220"/>
              </a:xfrm>
              <a:prstGeom prst="rect">
                <a:avLst/>
              </a:prstGeom>
              <a:noFill/>
            </p:spPr>
            <p:txBody>
              <a:bodyPr wrap="square" rtlCol="0">
                <a:noAutofit/>
              </a:bodyPr>
              <a:lstStyle/>
              <a:p>
                <a:pPr algn="ctr" fontAlgn="auto">
                  <a:spcBef>
                    <a:spcPts val="0"/>
                  </a:spcBef>
                  <a:spcAft>
                    <a:spcPts val="0"/>
                  </a:spcAft>
                </a:pPr>
                <a:r>
                  <a:rPr lang="en-US" sz="600" b="1" dirty="0" smtClean="0">
                    <a:solidFill>
                      <a:prstClr val="black"/>
                    </a:solidFill>
                    <a:latin typeface="Calibri"/>
                  </a:rPr>
                  <a:t>Storage Tier</a:t>
                </a:r>
                <a:endParaRPr lang="en-US" sz="600" b="1" dirty="0">
                  <a:solidFill>
                    <a:prstClr val="black"/>
                  </a:solidFill>
                  <a:latin typeface="Calibri"/>
                </a:endParaRPr>
              </a:p>
            </p:txBody>
          </p:sp>
          <p:sp>
            <p:nvSpPr>
              <p:cNvPr id="38" name="Rectangle 37"/>
              <p:cNvSpPr/>
              <p:nvPr/>
            </p:nvSpPr>
            <p:spPr>
              <a:xfrm>
                <a:off x="2607736" y="2552698"/>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fontScale="25000" lnSpcReduction="20000"/>
              </a:bodyPr>
              <a:lstStyle/>
              <a:p>
                <a:pPr algn="ctr" fontAlgn="auto">
                  <a:spcBef>
                    <a:spcPts val="0"/>
                  </a:spcBef>
                  <a:spcAft>
                    <a:spcPts val="0"/>
                  </a:spcAft>
                </a:pPr>
                <a:endParaRPr lang="en-US" sz="1800">
                  <a:solidFill>
                    <a:prstClr val="white"/>
                  </a:solidFill>
                  <a:latin typeface="Calibri"/>
                </a:endParaRPr>
              </a:p>
            </p:txBody>
          </p:sp>
          <p:sp>
            <p:nvSpPr>
              <p:cNvPr id="39" name="Rectangle 38"/>
              <p:cNvSpPr/>
              <p:nvPr/>
            </p:nvSpPr>
            <p:spPr>
              <a:xfrm>
                <a:off x="2607736" y="3355617"/>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fontScale="25000" lnSpcReduction="20000"/>
              </a:bodyPr>
              <a:lstStyle/>
              <a:p>
                <a:pPr algn="ctr" fontAlgn="auto">
                  <a:spcBef>
                    <a:spcPts val="0"/>
                  </a:spcBef>
                  <a:spcAft>
                    <a:spcPts val="0"/>
                  </a:spcAft>
                </a:pPr>
                <a:endParaRPr lang="en-US" sz="1800">
                  <a:solidFill>
                    <a:prstClr val="white"/>
                  </a:solidFill>
                  <a:latin typeface="Calibri"/>
                </a:endParaRPr>
              </a:p>
            </p:txBody>
          </p:sp>
          <p:sp>
            <p:nvSpPr>
              <p:cNvPr id="40" name="Rectangle 39"/>
              <p:cNvSpPr/>
              <p:nvPr/>
            </p:nvSpPr>
            <p:spPr>
              <a:xfrm>
                <a:off x="2607736" y="4158536"/>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fontScale="25000" lnSpcReduction="20000"/>
              </a:bodyPr>
              <a:lstStyle/>
              <a:p>
                <a:pPr algn="ctr" fontAlgn="auto">
                  <a:spcBef>
                    <a:spcPts val="0"/>
                  </a:spcBef>
                  <a:spcAft>
                    <a:spcPts val="0"/>
                  </a:spcAft>
                </a:pPr>
                <a:endParaRPr lang="en-US" sz="1800">
                  <a:solidFill>
                    <a:prstClr val="white"/>
                  </a:solidFill>
                  <a:latin typeface="Calibri"/>
                </a:endParaRPr>
              </a:p>
            </p:txBody>
          </p:sp>
          <p:sp>
            <p:nvSpPr>
              <p:cNvPr id="41" name="Rectangle 40"/>
              <p:cNvSpPr/>
              <p:nvPr/>
            </p:nvSpPr>
            <p:spPr>
              <a:xfrm>
                <a:off x="2607736" y="4961454"/>
                <a:ext cx="1524000" cy="5757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normAutofit fontScale="25000" lnSpcReduction="20000"/>
              </a:bodyPr>
              <a:lstStyle/>
              <a:p>
                <a:pPr algn="ctr" fontAlgn="auto">
                  <a:spcBef>
                    <a:spcPts val="0"/>
                  </a:spcBef>
                  <a:spcAft>
                    <a:spcPts val="0"/>
                  </a:spcAft>
                </a:pPr>
                <a:endParaRPr lang="en-US" sz="1800">
                  <a:solidFill>
                    <a:prstClr val="white"/>
                  </a:solidFill>
                  <a:latin typeface="Calibri"/>
                </a:endParaRPr>
              </a:p>
            </p:txBody>
          </p:sp>
          <p:sp>
            <p:nvSpPr>
              <p:cNvPr id="42" name="Oval 41"/>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rmAutofit fontScale="25000" lnSpcReduction="20000"/>
              </a:bodyPr>
              <a:lstStyle/>
              <a:p>
                <a:pPr algn="ctr" fontAlgn="auto">
                  <a:spcBef>
                    <a:spcPts val="0"/>
                  </a:spcBef>
                  <a:spcAft>
                    <a:spcPts val="0"/>
                  </a:spcAft>
                </a:pPr>
                <a:r>
                  <a:rPr lang="en-US" sz="1800" dirty="0" smtClean="0">
                    <a:solidFill>
                      <a:prstClr val="white"/>
                    </a:solidFill>
                    <a:latin typeface="Calibri"/>
                  </a:rPr>
                  <a:t>A-F</a:t>
                </a:r>
                <a:endParaRPr lang="en-US" sz="1800" dirty="0">
                  <a:solidFill>
                    <a:prstClr val="white"/>
                  </a:solidFill>
                  <a:latin typeface="Calibri"/>
                </a:endParaRPr>
              </a:p>
            </p:txBody>
          </p:sp>
          <p:sp>
            <p:nvSpPr>
              <p:cNvPr id="43" name="Oval 42"/>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rmAutofit fontScale="25000" lnSpcReduction="20000"/>
              </a:bodyPr>
              <a:lstStyle/>
              <a:p>
                <a:pPr algn="ctr" fontAlgn="auto">
                  <a:spcBef>
                    <a:spcPts val="0"/>
                  </a:spcBef>
                  <a:spcAft>
                    <a:spcPts val="0"/>
                  </a:spcAft>
                </a:pPr>
                <a:r>
                  <a:rPr lang="en-US" sz="1800" dirty="0" smtClean="0">
                    <a:solidFill>
                      <a:prstClr val="white"/>
                    </a:solidFill>
                    <a:latin typeface="Calibri"/>
                  </a:rPr>
                  <a:t>G-L</a:t>
                </a:r>
                <a:endParaRPr lang="en-US" sz="1800" dirty="0">
                  <a:solidFill>
                    <a:prstClr val="white"/>
                  </a:solidFill>
                  <a:latin typeface="Calibri"/>
                </a:endParaRPr>
              </a:p>
            </p:txBody>
          </p:sp>
          <p:sp>
            <p:nvSpPr>
              <p:cNvPr id="44" name="Oval 43"/>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rmAutofit fontScale="25000" lnSpcReduction="20000"/>
              </a:bodyPr>
              <a:lstStyle/>
              <a:p>
                <a:pPr algn="ctr" fontAlgn="auto">
                  <a:spcBef>
                    <a:spcPts val="0"/>
                  </a:spcBef>
                  <a:spcAft>
                    <a:spcPts val="0"/>
                  </a:spcAft>
                </a:pPr>
                <a:r>
                  <a:rPr lang="en-US" sz="1800" dirty="0" smtClean="0">
                    <a:solidFill>
                      <a:prstClr val="white"/>
                    </a:solidFill>
                    <a:latin typeface="Calibri"/>
                  </a:rPr>
                  <a:t>M-R</a:t>
                </a:r>
                <a:endParaRPr lang="en-US" sz="1800" dirty="0">
                  <a:solidFill>
                    <a:prstClr val="white"/>
                  </a:solidFill>
                  <a:latin typeface="Calibri"/>
                </a:endParaRPr>
              </a:p>
            </p:txBody>
          </p:sp>
          <p:sp>
            <p:nvSpPr>
              <p:cNvPr id="45" name="Oval 44"/>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rmAutofit fontScale="25000" lnSpcReduction="20000"/>
              </a:bodyPr>
              <a:lstStyle/>
              <a:p>
                <a:pPr algn="ctr" fontAlgn="auto">
                  <a:spcBef>
                    <a:spcPts val="0"/>
                  </a:spcBef>
                  <a:spcAft>
                    <a:spcPts val="0"/>
                  </a:spcAft>
                </a:pPr>
                <a:r>
                  <a:rPr lang="en-US" sz="1800" dirty="0" smtClean="0">
                    <a:solidFill>
                      <a:prstClr val="white"/>
                    </a:solidFill>
                    <a:latin typeface="Calibri"/>
                  </a:rPr>
                  <a:t>S-Z</a:t>
                </a:r>
                <a:endParaRPr lang="en-US" sz="1800" dirty="0">
                  <a:solidFill>
                    <a:prstClr val="white"/>
                  </a:solidFill>
                  <a:latin typeface="Calibri"/>
                </a:endParaRPr>
              </a:p>
            </p:txBody>
          </p:sp>
        </p:grpSp>
        <p:sp>
          <p:nvSpPr>
            <p:cNvPr id="58" name="TextBox 57"/>
            <p:cNvSpPr txBox="1"/>
            <p:nvPr/>
          </p:nvSpPr>
          <p:spPr>
            <a:xfrm>
              <a:off x="7212927" y="3146268"/>
              <a:ext cx="2286000" cy="523220"/>
            </a:xfrm>
            <a:prstGeom prst="rect">
              <a:avLst/>
            </a:prstGeom>
            <a:noFill/>
          </p:spPr>
          <p:txBody>
            <a:bodyPr wrap="square" rtlCol="0">
              <a:normAutofit/>
            </a:bodyPr>
            <a:lstStyle/>
            <a:p>
              <a:pPr algn="ctr" fontAlgn="auto">
                <a:spcBef>
                  <a:spcPts val="0"/>
                </a:spcBef>
                <a:spcAft>
                  <a:spcPts val="0"/>
                </a:spcAft>
              </a:pPr>
              <a:r>
                <a:rPr lang="en-US" b="1" dirty="0" smtClean="0">
                  <a:solidFill>
                    <a:prstClr val="black"/>
                  </a:solidFill>
                  <a:latin typeface="Calibri"/>
                </a:rPr>
                <a:t>Remote DC</a:t>
              </a:r>
              <a:endParaRPr lang="en-US" b="1" dirty="0">
                <a:solidFill>
                  <a:prstClr val="black"/>
                </a:solidFill>
                <a:latin typeface="Calibri"/>
              </a:endParaRPr>
            </a:p>
          </p:txBody>
        </p:sp>
      </p:grpSp>
      <p:grpSp>
        <p:nvGrpSpPr>
          <p:cNvPr id="49" name="Group 48"/>
          <p:cNvGrpSpPr/>
          <p:nvPr/>
        </p:nvGrpSpPr>
        <p:grpSpPr>
          <a:xfrm>
            <a:off x="5738232" y="2460774"/>
            <a:ext cx="2286000" cy="2788553"/>
            <a:chOff x="5738232" y="2460774"/>
            <a:chExt cx="2286000" cy="2788553"/>
          </a:xfrm>
        </p:grpSpPr>
        <p:cxnSp>
          <p:nvCxnSpPr>
            <p:cNvPr id="18" name="Straight Arrow Connector 17"/>
            <p:cNvCxnSpPr>
              <a:stCxn id="13" idx="6"/>
            </p:cNvCxnSpPr>
            <p:nvPr/>
          </p:nvCxnSpPr>
          <p:spPr>
            <a:xfrm>
              <a:off x="6316131" y="2840571"/>
              <a:ext cx="1225559" cy="493190"/>
            </a:xfrm>
            <a:prstGeom prst="straightConnector1">
              <a:avLst/>
            </a:prstGeom>
            <a:ln w="3810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a:off x="6316131" y="3662151"/>
              <a:ext cx="1225559" cy="140055"/>
            </a:xfrm>
            <a:prstGeom prst="straightConnector1">
              <a:avLst/>
            </a:prstGeom>
            <a:ln w="3810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6316131" y="4258714"/>
              <a:ext cx="1225559" cy="197561"/>
            </a:xfrm>
            <a:prstGeom prst="straightConnector1">
              <a:avLst/>
            </a:prstGeom>
            <a:ln w="3810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a:stCxn id="16" idx="6"/>
            </p:cNvCxnSpPr>
            <p:nvPr/>
          </p:nvCxnSpPr>
          <p:spPr>
            <a:xfrm flipV="1">
              <a:off x="6316131" y="4650640"/>
              <a:ext cx="1225559" cy="598687"/>
            </a:xfrm>
            <a:prstGeom prst="straightConnector1">
              <a:avLst/>
            </a:prstGeom>
            <a:ln w="38100" cmpd="sng">
              <a:solidFill>
                <a:schemeClr val="accent4">
                  <a:lumMod val="50000"/>
                </a:schemeClr>
              </a:solidFill>
              <a:tailEnd type="arrow"/>
            </a:ln>
          </p:spPr>
          <p:style>
            <a:lnRef idx="2">
              <a:schemeClr val="accent1"/>
            </a:lnRef>
            <a:fillRef idx="0">
              <a:schemeClr val="accent1"/>
            </a:fillRef>
            <a:effectRef idx="1">
              <a:schemeClr val="accent1"/>
            </a:effectRef>
            <a:fontRef idx="minor">
              <a:schemeClr val="tx1"/>
            </a:fontRef>
          </p:style>
        </p:cxnSp>
        <p:sp>
          <p:nvSpPr>
            <p:cNvPr id="68" name="TextBox 67"/>
            <p:cNvSpPr txBox="1"/>
            <p:nvPr/>
          </p:nvSpPr>
          <p:spPr>
            <a:xfrm rot="1324738">
              <a:off x="5738232" y="2460774"/>
              <a:ext cx="2286000" cy="523220"/>
            </a:xfrm>
            <a:prstGeom prst="rect">
              <a:avLst/>
            </a:prstGeom>
            <a:noFill/>
          </p:spPr>
          <p:txBody>
            <a:bodyPr wrap="square" rtlCol="0">
              <a:normAutofit/>
            </a:bodyPr>
            <a:lstStyle/>
            <a:p>
              <a:pPr algn="ctr" fontAlgn="auto">
                <a:spcBef>
                  <a:spcPts val="0"/>
                </a:spcBef>
                <a:spcAft>
                  <a:spcPts val="0"/>
                </a:spcAft>
              </a:pPr>
              <a:r>
                <a:rPr lang="en-US" sz="2800" dirty="0" smtClean="0">
                  <a:solidFill>
                    <a:srgbClr val="8064A2">
                      <a:lumMod val="50000"/>
                    </a:srgbClr>
                  </a:solidFill>
                  <a:latin typeface="Calibri"/>
                </a:rPr>
                <a:t>Replication</a:t>
              </a:r>
              <a:endParaRPr lang="en-US" sz="2800" dirty="0">
                <a:solidFill>
                  <a:srgbClr val="8064A2">
                    <a:lumMod val="50000"/>
                  </a:srgbClr>
                </a:solidFill>
                <a:latin typeface="Calibri"/>
              </a:endParaRPr>
            </a:p>
          </p:txBody>
        </p:sp>
      </p:grpSp>
      <p:cxnSp>
        <p:nvCxnSpPr>
          <p:cNvPr id="19" name="Straight Arrow Connector 18"/>
          <p:cNvCxnSpPr>
            <a:stCxn id="9" idx="3"/>
            <a:endCxn id="13" idx="2"/>
          </p:cNvCxnSpPr>
          <p:nvPr/>
        </p:nvCxnSpPr>
        <p:spPr>
          <a:xfrm>
            <a:off x="4131736" y="2840571"/>
            <a:ext cx="558795" cy="0"/>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131736" y="2900011"/>
            <a:ext cx="796859" cy="2349316"/>
            <a:chOff x="4131736" y="2900011"/>
            <a:chExt cx="796859" cy="2349316"/>
          </a:xfrm>
        </p:grpSpPr>
        <p:cxnSp>
          <p:nvCxnSpPr>
            <p:cNvPr id="46" name="Straight Arrow Connector 45"/>
            <p:cNvCxnSpPr>
              <a:endCxn id="16" idx="2"/>
            </p:cNvCxnSpPr>
            <p:nvPr/>
          </p:nvCxnSpPr>
          <p:spPr>
            <a:xfrm>
              <a:off x="4132994" y="3009251"/>
              <a:ext cx="557537" cy="2240076"/>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a:endCxn id="14" idx="1"/>
            </p:cNvCxnSpPr>
            <p:nvPr/>
          </p:nvCxnSpPr>
          <p:spPr>
            <a:xfrm>
              <a:off x="4131736" y="2900011"/>
              <a:ext cx="796859" cy="539922"/>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4131736" y="2908846"/>
              <a:ext cx="558795" cy="753305"/>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a:off x="4131736" y="3009251"/>
              <a:ext cx="656575" cy="1289148"/>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54" name="Straight Arrow Connector 53"/>
          <p:cNvCxnSpPr/>
          <p:nvPr/>
        </p:nvCxnSpPr>
        <p:spPr>
          <a:xfrm>
            <a:off x="1075267" y="2341866"/>
            <a:ext cx="1532469" cy="405565"/>
          </a:xfrm>
          <a:prstGeom prst="straightConnector1">
            <a:avLst/>
          </a:prstGeom>
          <a:ln w="28575"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63" name="Freeform 62"/>
          <p:cNvSpPr/>
          <p:nvPr/>
        </p:nvSpPr>
        <p:spPr>
          <a:xfrm>
            <a:off x="2743200" y="2609134"/>
            <a:ext cx="819880" cy="138297"/>
          </a:xfrm>
          <a:custGeom>
            <a:avLst/>
            <a:gdLst>
              <a:gd name="connsiteX0" fmla="*/ 0 w 2810934"/>
              <a:gd name="connsiteY0" fmla="*/ 474147 h 474147"/>
              <a:gd name="connsiteX1" fmla="*/ 524934 w 2810934"/>
              <a:gd name="connsiteY1" fmla="*/ 13 h 474147"/>
              <a:gd name="connsiteX2" fmla="*/ 982134 w 2810934"/>
              <a:gd name="connsiteY2" fmla="*/ 457213 h 474147"/>
              <a:gd name="connsiteX3" fmla="*/ 1524000 w 2810934"/>
              <a:gd name="connsiteY3" fmla="*/ 50813 h 474147"/>
              <a:gd name="connsiteX4" fmla="*/ 1913467 w 2810934"/>
              <a:gd name="connsiteY4" fmla="*/ 406413 h 474147"/>
              <a:gd name="connsiteX5" fmla="*/ 2302934 w 2810934"/>
              <a:gd name="connsiteY5" fmla="*/ 101613 h 474147"/>
              <a:gd name="connsiteX6" fmla="*/ 2506134 w 2810934"/>
              <a:gd name="connsiteY6" fmla="*/ 423347 h 474147"/>
              <a:gd name="connsiteX7" fmla="*/ 2810934 w 2810934"/>
              <a:gd name="connsiteY7" fmla="*/ 220147 h 474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10934" h="474147">
                <a:moveTo>
                  <a:pt x="0" y="474147"/>
                </a:moveTo>
                <a:cubicBezTo>
                  <a:pt x="180622" y="238491"/>
                  <a:pt x="361245" y="2835"/>
                  <a:pt x="524934" y="13"/>
                </a:cubicBezTo>
                <a:cubicBezTo>
                  <a:pt x="688623" y="-2809"/>
                  <a:pt x="815623" y="448746"/>
                  <a:pt x="982134" y="457213"/>
                </a:cubicBezTo>
                <a:cubicBezTo>
                  <a:pt x="1148645" y="465680"/>
                  <a:pt x="1368778" y="59280"/>
                  <a:pt x="1524000" y="50813"/>
                </a:cubicBezTo>
                <a:cubicBezTo>
                  <a:pt x="1679222" y="42346"/>
                  <a:pt x="1783645" y="397946"/>
                  <a:pt x="1913467" y="406413"/>
                </a:cubicBezTo>
                <a:cubicBezTo>
                  <a:pt x="2043289" y="414880"/>
                  <a:pt x="2204156" y="98791"/>
                  <a:pt x="2302934" y="101613"/>
                </a:cubicBezTo>
                <a:cubicBezTo>
                  <a:pt x="2401712" y="104435"/>
                  <a:pt x="2421468" y="403591"/>
                  <a:pt x="2506134" y="423347"/>
                </a:cubicBezTo>
                <a:cubicBezTo>
                  <a:pt x="2590800" y="443103"/>
                  <a:pt x="2740378" y="304814"/>
                  <a:pt x="2810934" y="220147"/>
                </a:cubicBez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fontAlgn="auto">
              <a:spcBef>
                <a:spcPts val="0"/>
              </a:spcBef>
              <a:spcAft>
                <a:spcPts val="0"/>
              </a:spcAft>
            </a:pPr>
            <a:endParaRPr lang="en-US" sz="1800">
              <a:solidFill>
                <a:prstClr val="black"/>
              </a:solidFill>
              <a:latin typeface="Calibri"/>
            </a:endParaRPr>
          </a:p>
        </p:txBody>
      </p:sp>
      <p:sp>
        <p:nvSpPr>
          <p:cNvPr id="50" name="Rectangle 49"/>
          <p:cNvSpPr/>
          <p:nvPr/>
        </p:nvSpPr>
        <p:spPr>
          <a:xfrm>
            <a:off x="152400" y="6248400"/>
            <a:ext cx="2269496" cy="523220"/>
          </a:xfrm>
          <a:prstGeom prst="rect">
            <a:avLst/>
          </a:prstGeom>
        </p:spPr>
        <p:txBody>
          <a:bodyPr wrap="none">
            <a:spAutoFit/>
          </a:bodyPr>
          <a:lstStyle/>
          <a:p>
            <a:r>
              <a:rPr lang="en-US" sz="1400" b="1" dirty="0">
                <a:solidFill>
                  <a:prstClr val="black"/>
                </a:solidFill>
              </a:rPr>
              <a:t>Don’t Settle for </a:t>
            </a:r>
            <a:r>
              <a:rPr lang="en-US" sz="1400" b="1" dirty="0" smtClean="0">
                <a:solidFill>
                  <a:prstClr val="black"/>
                </a:solidFill>
              </a:rPr>
              <a:t>Eventual</a:t>
            </a:r>
          </a:p>
          <a:p>
            <a:r>
              <a:rPr lang="en-US" sz="1400" dirty="0" smtClean="0">
                <a:solidFill>
                  <a:prstClr val="black"/>
                </a:solidFill>
              </a:rPr>
              <a:t>Wyatt Lloyd [SOSP’11]</a:t>
            </a:r>
            <a:endParaRPr lang="en-US" sz="1400" dirty="0">
              <a:solidFill>
                <a:prstClr val="black"/>
              </a:solidFill>
            </a:endParaRPr>
          </a:p>
        </p:txBody>
      </p:sp>
    </p:spTree>
    <p:extLst>
      <p:ext uri="{BB962C8B-B14F-4D97-AF65-F5344CB8AC3E}">
        <p14:creationId xmlns:p14="http://schemas.microsoft.com/office/powerpoint/2010/main" val="1139122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ipe(left)">
                                      <p:cBhvr>
                                        <p:cTn id="19" dur="500"/>
                                        <p:tgtEl>
                                          <p:spTgt spid="63"/>
                                        </p:tgtEl>
                                      </p:cBhvr>
                                    </p:animEffect>
                                  </p:childTnLst>
                                </p:cTn>
                              </p:par>
                              <p:par>
                                <p:cTn id="20" presetID="1"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500"/>
                            </p:stCondLst>
                            <p:childTnLst>
                              <p:par>
                                <p:cTn id="23" presetID="22" presetClass="entr" presetSubtype="8"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left)">
                                      <p:cBhvr>
                                        <p:cTn id="25" dur="500"/>
                                        <p:tgtEl>
                                          <p:spTgt spid="19"/>
                                        </p:tgtEl>
                                      </p:cBhvr>
                                    </p:animEffect>
                                  </p:childTnLst>
                                </p:cTn>
                              </p:par>
                              <p:par>
                                <p:cTn id="26" presetID="22" presetClass="entr" presetSubtype="8"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500"/>
                                        <p:tgtEl>
                                          <p:spTgt spid="30"/>
                                        </p:tgtEl>
                                      </p:cBhvr>
                                    </p:animEffec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par>
                          <p:cTn id="35" fill="hold">
                            <p:stCondLst>
                              <p:cond delay="0"/>
                            </p:stCondLst>
                            <p:childTnLst>
                              <p:par>
                                <p:cTn id="36" presetID="22" presetClass="entr" presetSubtype="8" fill="hold" nodeType="afterEffect">
                                  <p:stCondLst>
                                    <p:cond delay="0"/>
                                  </p:stCondLst>
                                  <p:childTnLst>
                                    <p:set>
                                      <p:cBhvr>
                                        <p:cTn id="37" dur="1" fill="hold">
                                          <p:stCondLst>
                                            <p:cond delay="0"/>
                                          </p:stCondLst>
                                        </p:cTn>
                                        <p:tgtEl>
                                          <p:spTgt spid="49"/>
                                        </p:tgtEl>
                                        <p:attrNameLst>
                                          <p:attrName>style.visibility</p:attrName>
                                        </p:attrNameLst>
                                      </p:cBhvr>
                                      <p:to>
                                        <p:strVal val="visible"/>
                                      </p:to>
                                    </p:set>
                                    <p:animEffect transition="in" filter="wipe(left)">
                                      <p:cBhvr>
                                        <p:cTn id="38"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animBg="1"/>
      <p:bldP spid="6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Scalability</a:t>
            </a:r>
            <a:endParaRPr lang="en-US" dirty="0"/>
          </a:p>
        </p:txBody>
      </p:sp>
      <p:sp>
        <p:nvSpPr>
          <p:cNvPr id="4" name="TextBox 3"/>
          <p:cNvSpPr txBox="1"/>
          <p:nvPr/>
        </p:nvSpPr>
        <p:spPr>
          <a:xfrm>
            <a:off x="288606" y="1140639"/>
            <a:ext cx="8398194" cy="553998"/>
          </a:xfrm>
          <a:prstGeom prst="rect">
            <a:avLst/>
          </a:prstGeom>
          <a:noFill/>
        </p:spPr>
        <p:txBody>
          <a:bodyPr wrap="square" rtlCol="0">
            <a:spAutoFit/>
          </a:bodyPr>
          <a:lstStyle/>
          <a:p>
            <a:pPr fontAlgn="auto">
              <a:spcBef>
                <a:spcPts val="0"/>
              </a:spcBef>
              <a:spcAft>
                <a:spcPts val="0"/>
              </a:spcAft>
            </a:pPr>
            <a:r>
              <a:rPr lang="en-US" sz="3000" dirty="0" smtClean="0">
                <a:solidFill>
                  <a:prstClr val="black"/>
                </a:solidFill>
                <a:latin typeface="Calibri"/>
              </a:rPr>
              <a:t>Increase capacity and throughput in each datacenter</a:t>
            </a:r>
            <a:endParaRPr lang="en-US" sz="3000" dirty="0">
              <a:solidFill>
                <a:prstClr val="black"/>
              </a:solidFill>
              <a:latin typeface="Calibri"/>
            </a:endParaRPr>
          </a:p>
        </p:txBody>
      </p:sp>
      <p:grpSp>
        <p:nvGrpSpPr>
          <p:cNvPr id="10" name="Group 9"/>
          <p:cNvGrpSpPr/>
          <p:nvPr/>
        </p:nvGrpSpPr>
        <p:grpSpPr>
          <a:xfrm>
            <a:off x="1024307" y="1845333"/>
            <a:ext cx="6857894" cy="4992150"/>
            <a:chOff x="651449" y="1394073"/>
            <a:chExt cx="6857894" cy="4992150"/>
          </a:xfrm>
        </p:grpSpPr>
        <p:grpSp>
          <p:nvGrpSpPr>
            <p:cNvPr id="7" name="Group 6"/>
            <p:cNvGrpSpPr/>
            <p:nvPr/>
          </p:nvGrpSpPr>
          <p:grpSpPr>
            <a:xfrm>
              <a:off x="651449" y="1394073"/>
              <a:ext cx="1914635" cy="4992150"/>
              <a:chOff x="274798" y="718538"/>
              <a:chExt cx="1914635" cy="4992150"/>
            </a:xfrm>
          </p:grpSpPr>
          <p:sp>
            <p:nvSpPr>
              <p:cNvPr id="68" name="Rectangle 67"/>
              <p:cNvSpPr/>
              <p:nvPr/>
            </p:nvSpPr>
            <p:spPr>
              <a:xfrm>
                <a:off x="274798" y="718538"/>
                <a:ext cx="1914635" cy="4992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sp>
            <p:nvSpPr>
              <p:cNvPr id="41" name="Oval 40"/>
              <p:cNvSpPr/>
              <p:nvPr/>
            </p:nvSpPr>
            <p:spPr>
              <a:xfrm>
                <a:off x="636778" y="911957"/>
                <a:ext cx="1190674" cy="421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A-Z</a:t>
                </a:r>
                <a:endParaRPr lang="en-US" sz="1800" dirty="0">
                  <a:solidFill>
                    <a:prstClr val="white"/>
                  </a:solidFill>
                  <a:latin typeface="Calibri"/>
                </a:endParaRPr>
              </a:p>
            </p:txBody>
          </p:sp>
        </p:grpSp>
        <p:grpSp>
          <p:nvGrpSpPr>
            <p:cNvPr id="73" name="Group 72"/>
            <p:cNvGrpSpPr/>
            <p:nvPr/>
          </p:nvGrpSpPr>
          <p:grpSpPr>
            <a:xfrm>
              <a:off x="5594708" y="1394073"/>
              <a:ext cx="1914635" cy="4951116"/>
              <a:chOff x="274798" y="718538"/>
              <a:chExt cx="1914635" cy="4951116"/>
            </a:xfrm>
          </p:grpSpPr>
          <p:sp>
            <p:nvSpPr>
              <p:cNvPr id="74" name="Rectangle 73"/>
              <p:cNvSpPr/>
              <p:nvPr/>
            </p:nvSpPr>
            <p:spPr>
              <a:xfrm>
                <a:off x="274798" y="718538"/>
                <a:ext cx="1914635" cy="4951116"/>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sp>
            <p:nvSpPr>
              <p:cNvPr id="75" name="Oval 74"/>
              <p:cNvSpPr/>
              <p:nvPr/>
            </p:nvSpPr>
            <p:spPr>
              <a:xfrm>
                <a:off x="636778" y="911957"/>
                <a:ext cx="1190674" cy="42170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A-Z</a:t>
                </a:r>
                <a:endParaRPr lang="en-US" sz="1800" dirty="0">
                  <a:solidFill>
                    <a:prstClr val="white"/>
                  </a:solidFill>
                  <a:latin typeface="Calibri"/>
                </a:endParaRPr>
              </a:p>
            </p:txBody>
          </p:sp>
        </p:grpSp>
        <p:cxnSp>
          <p:nvCxnSpPr>
            <p:cNvPr id="100" name="Straight Arrow Connector 99"/>
            <p:cNvCxnSpPr>
              <a:endCxn id="75" idx="2"/>
            </p:cNvCxnSpPr>
            <p:nvPr/>
          </p:nvCxnSpPr>
          <p:spPr>
            <a:xfrm>
              <a:off x="2204103" y="1798345"/>
              <a:ext cx="3752585"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grpSp>
        <p:nvGrpSpPr>
          <p:cNvPr id="24" name="Group 23"/>
          <p:cNvGrpSpPr/>
          <p:nvPr/>
        </p:nvGrpSpPr>
        <p:grpSpPr>
          <a:xfrm>
            <a:off x="1037845" y="1846208"/>
            <a:ext cx="6830818" cy="4990400"/>
            <a:chOff x="651449" y="4136776"/>
            <a:chExt cx="6830818" cy="4990400"/>
          </a:xfrm>
        </p:grpSpPr>
        <p:grpSp>
          <p:nvGrpSpPr>
            <p:cNvPr id="6" name="Group 5"/>
            <p:cNvGrpSpPr/>
            <p:nvPr/>
          </p:nvGrpSpPr>
          <p:grpSpPr>
            <a:xfrm>
              <a:off x="651449" y="4136776"/>
              <a:ext cx="1914635" cy="4990400"/>
              <a:chOff x="2538100" y="1959295"/>
              <a:chExt cx="1914635" cy="4990400"/>
            </a:xfrm>
          </p:grpSpPr>
          <p:sp>
            <p:nvSpPr>
              <p:cNvPr id="70" name="Rectangle 69"/>
              <p:cNvSpPr/>
              <p:nvPr/>
            </p:nvSpPr>
            <p:spPr>
              <a:xfrm>
                <a:off x="2538100" y="1959295"/>
                <a:ext cx="1914635" cy="4990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40" name="Group 39"/>
              <p:cNvGrpSpPr/>
              <p:nvPr/>
            </p:nvGrpSpPr>
            <p:grpSpPr>
              <a:xfrm>
                <a:off x="2900080" y="2179845"/>
                <a:ext cx="1190674" cy="1009803"/>
                <a:chOff x="4690531" y="3355617"/>
                <a:chExt cx="1625600" cy="1378665"/>
              </a:xfrm>
            </p:grpSpPr>
            <p:sp>
              <p:nvSpPr>
                <p:cNvPr id="60" name="Oval 59"/>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A-L</a:t>
                  </a:r>
                  <a:endParaRPr lang="en-US" sz="1800" dirty="0">
                    <a:solidFill>
                      <a:prstClr val="white"/>
                    </a:solidFill>
                    <a:latin typeface="Calibri"/>
                  </a:endParaRPr>
                </a:p>
              </p:txBody>
            </p:sp>
            <p:sp>
              <p:nvSpPr>
                <p:cNvPr id="61" name="Oval 60"/>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M-Z</a:t>
                  </a:r>
                  <a:endParaRPr lang="en-US" sz="1800" dirty="0">
                    <a:solidFill>
                      <a:prstClr val="white"/>
                    </a:solidFill>
                    <a:latin typeface="Calibri"/>
                  </a:endParaRPr>
                </a:p>
              </p:txBody>
            </p:sp>
          </p:grpSp>
        </p:grpSp>
        <p:grpSp>
          <p:nvGrpSpPr>
            <p:cNvPr id="76" name="Group 75"/>
            <p:cNvGrpSpPr/>
            <p:nvPr/>
          </p:nvGrpSpPr>
          <p:grpSpPr>
            <a:xfrm>
              <a:off x="5567632" y="4136776"/>
              <a:ext cx="1914635" cy="4990400"/>
              <a:chOff x="2538100" y="1959295"/>
              <a:chExt cx="1914635" cy="4990400"/>
            </a:xfrm>
          </p:grpSpPr>
          <p:sp>
            <p:nvSpPr>
              <p:cNvPr id="77" name="Rectangle 76"/>
              <p:cNvSpPr/>
              <p:nvPr/>
            </p:nvSpPr>
            <p:spPr>
              <a:xfrm>
                <a:off x="2538100" y="1959295"/>
                <a:ext cx="1914635" cy="4990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78" name="Group 77"/>
              <p:cNvGrpSpPr/>
              <p:nvPr/>
            </p:nvGrpSpPr>
            <p:grpSpPr>
              <a:xfrm>
                <a:off x="2900080" y="2179845"/>
                <a:ext cx="1190674" cy="1009803"/>
                <a:chOff x="4690531" y="3355617"/>
                <a:chExt cx="1625600" cy="1378665"/>
              </a:xfrm>
            </p:grpSpPr>
            <p:sp>
              <p:nvSpPr>
                <p:cNvPr id="79" name="Oval 78"/>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A-L</a:t>
                  </a:r>
                  <a:endParaRPr lang="en-US" sz="1800" dirty="0">
                    <a:solidFill>
                      <a:prstClr val="white"/>
                    </a:solidFill>
                    <a:latin typeface="Calibri"/>
                  </a:endParaRPr>
                </a:p>
              </p:txBody>
            </p:sp>
            <p:sp>
              <p:nvSpPr>
                <p:cNvPr id="80" name="Oval 79"/>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M-Z</a:t>
                  </a:r>
                  <a:endParaRPr lang="en-US" sz="1800" dirty="0">
                    <a:solidFill>
                      <a:prstClr val="white"/>
                    </a:solidFill>
                    <a:latin typeface="Calibri"/>
                  </a:endParaRPr>
                </a:p>
              </p:txBody>
            </p:sp>
          </p:grpSp>
        </p:grpSp>
        <p:cxnSp>
          <p:nvCxnSpPr>
            <p:cNvPr id="81" name="Straight Arrow Connector 80"/>
            <p:cNvCxnSpPr>
              <a:stCxn id="60" idx="6"/>
              <a:endCxn id="79" idx="2"/>
            </p:cNvCxnSpPr>
            <p:nvPr/>
          </p:nvCxnSpPr>
          <p:spPr>
            <a:xfrm>
              <a:off x="2204103" y="4568179"/>
              <a:ext cx="3725509"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83" name="Straight Arrow Connector 82"/>
            <p:cNvCxnSpPr>
              <a:endCxn id="80" idx="2"/>
            </p:cNvCxnSpPr>
            <p:nvPr/>
          </p:nvCxnSpPr>
          <p:spPr>
            <a:xfrm>
              <a:off x="2204103" y="5156277"/>
              <a:ext cx="3725509"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grpSp>
        <p:nvGrpSpPr>
          <p:cNvPr id="25" name="Group 24"/>
          <p:cNvGrpSpPr/>
          <p:nvPr/>
        </p:nvGrpSpPr>
        <p:grpSpPr>
          <a:xfrm>
            <a:off x="1033669" y="1846208"/>
            <a:ext cx="6839171" cy="4990400"/>
            <a:chOff x="670172" y="104143"/>
            <a:chExt cx="6839171" cy="4990400"/>
          </a:xfrm>
        </p:grpSpPr>
        <p:grpSp>
          <p:nvGrpSpPr>
            <p:cNvPr id="5" name="Group 4"/>
            <p:cNvGrpSpPr/>
            <p:nvPr/>
          </p:nvGrpSpPr>
          <p:grpSpPr>
            <a:xfrm>
              <a:off x="670172" y="104143"/>
              <a:ext cx="1914635" cy="4990400"/>
              <a:chOff x="4826185" y="1379867"/>
              <a:chExt cx="1914635" cy="4990400"/>
            </a:xfrm>
          </p:grpSpPr>
          <p:sp>
            <p:nvSpPr>
              <p:cNvPr id="71" name="Rectangle 70"/>
              <p:cNvSpPr/>
              <p:nvPr/>
            </p:nvSpPr>
            <p:spPr>
              <a:xfrm>
                <a:off x="4826185" y="1379867"/>
                <a:ext cx="1914635" cy="4990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39" name="Group 38"/>
              <p:cNvGrpSpPr/>
              <p:nvPr/>
            </p:nvGrpSpPr>
            <p:grpSpPr>
              <a:xfrm>
                <a:off x="5212458" y="1591746"/>
                <a:ext cx="1190674" cy="2186003"/>
                <a:chOff x="4690531" y="2552698"/>
                <a:chExt cx="1625600" cy="2984502"/>
              </a:xfrm>
            </p:grpSpPr>
            <p:sp>
              <p:nvSpPr>
                <p:cNvPr id="62" name="Oval 61"/>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A-F</a:t>
                  </a:r>
                  <a:endParaRPr lang="en-US" sz="1800" dirty="0">
                    <a:solidFill>
                      <a:prstClr val="white"/>
                    </a:solidFill>
                    <a:latin typeface="Calibri"/>
                  </a:endParaRPr>
                </a:p>
              </p:txBody>
            </p:sp>
            <p:sp>
              <p:nvSpPr>
                <p:cNvPr id="63" name="Oval 62"/>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G-L</a:t>
                  </a:r>
                  <a:endParaRPr lang="en-US" sz="1800" dirty="0">
                    <a:solidFill>
                      <a:prstClr val="white"/>
                    </a:solidFill>
                    <a:latin typeface="Calibri"/>
                  </a:endParaRPr>
                </a:p>
              </p:txBody>
            </p:sp>
            <p:sp>
              <p:nvSpPr>
                <p:cNvPr id="64" name="Oval 63"/>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M-R</a:t>
                  </a:r>
                  <a:endParaRPr lang="en-US" sz="1800" dirty="0">
                    <a:solidFill>
                      <a:prstClr val="white"/>
                    </a:solidFill>
                    <a:latin typeface="Calibri"/>
                  </a:endParaRPr>
                </a:p>
              </p:txBody>
            </p:sp>
            <p:sp>
              <p:nvSpPr>
                <p:cNvPr id="65" name="Oval 64"/>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S-Z</a:t>
                  </a:r>
                  <a:endParaRPr lang="en-US" sz="1800" dirty="0">
                    <a:solidFill>
                      <a:prstClr val="white"/>
                    </a:solidFill>
                    <a:latin typeface="Calibri"/>
                  </a:endParaRPr>
                </a:p>
              </p:txBody>
            </p:sp>
          </p:grpSp>
        </p:grpSp>
        <p:grpSp>
          <p:nvGrpSpPr>
            <p:cNvPr id="87" name="Group 86"/>
            <p:cNvGrpSpPr/>
            <p:nvPr/>
          </p:nvGrpSpPr>
          <p:grpSpPr>
            <a:xfrm>
              <a:off x="5594708" y="104143"/>
              <a:ext cx="1914635" cy="4990400"/>
              <a:chOff x="4826185" y="1379867"/>
              <a:chExt cx="1914635" cy="4990400"/>
            </a:xfrm>
          </p:grpSpPr>
          <p:sp>
            <p:nvSpPr>
              <p:cNvPr id="88" name="Rectangle 87"/>
              <p:cNvSpPr/>
              <p:nvPr/>
            </p:nvSpPr>
            <p:spPr>
              <a:xfrm>
                <a:off x="4826185" y="1379867"/>
                <a:ext cx="1914635" cy="4990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89" name="Group 88"/>
              <p:cNvGrpSpPr/>
              <p:nvPr/>
            </p:nvGrpSpPr>
            <p:grpSpPr>
              <a:xfrm>
                <a:off x="5212458" y="1591746"/>
                <a:ext cx="1190674" cy="2186003"/>
                <a:chOff x="4690531" y="2552698"/>
                <a:chExt cx="1625600" cy="2984502"/>
              </a:xfrm>
            </p:grpSpPr>
            <p:sp>
              <p:nvSpPr>
                <p:cNvPr id="90" name="Oval 89"/>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A-F</a:t>
                  </a:r>
                  <a:endParaRPr lang="en-US" sz="1800" dirty="0">
                    <a:solidFill>
                      <a:prstClr val="white"/>
                    </a:solidFill>
                    <a:latin typeface="Calibri"/>
                  </a:endParaRPr>
                </a:p>
              </p:txBody>
            </p:sp>
            <p:sp>
              <p:nvSpPr>
                <p:cNvPr id="91" name="Oval 90"/>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G-L</a:t>
                  </a:r>
                  <a:endParaRPr lang="en-US" sz="1800" dirty="0">
                    <a:solidFill>
                      <a:prstClr val="white"/>
                    </a:solidFill>
                    <a:latin typeface="Calibri"/>
                  </a:endParaRPr>
                </a:p>
              </p:txBody>
            </p:sp>
            <p:sp>
              <p:nvSpPr>
                <p:cNvPr id="92" name="Oval 91"/>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M-R</a:t>
                  </a:r>
                  <a:endParaRPr lang="en-US" sz="1800" dirty="0">
                    <a:solidFill>
                      <a:prstClr val="white"/>
                    </a:solidFill>
                    <a:latin typeface="Calibri"/>
                  </a:endParaRPr>
                </a:p>
              </p:txBody>
            </p:sp>
            <p:sp>
              <p:nvSpPr>
                <p:cNvPr id="93" name="Oval 92"/>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S-Z</a:t>
                  </a:r>
                  <a:endParaRPr lang="en-US" sz="1800" dirty="0">
                    <a:solidFill>
                      <a:prstClr val="white"/>
                    </a:solidFill>
                    <a:latin typeface="Calibri"/>
                  </a:endParaRPr>
                </a:p>
              </p:txBody>
            </p:sp>
          </p:grpSp>
        </p:grpSp>
        <p:cxnSp>
          <p:nvCxnSpPr>
            <p:cNvPr id="94" name="Straight Arrow Connector 93"/>
            <p:cNvCxnSpPr>
              <a:stCxn id="62" idx="6"/>
              <a:endCxn id="90" idx="2"/>
            </p:cNvCxnSpPr>
            <p:nvPr/>
          </p:nvCxnSpPr>
          <p:spPr>
            <a:xfrm>
              <a:off x="2247119" y="526875"/>
              <a:ext cx="3733862"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63" idx="6"/>
              <a:endCxn id="91" idx="2"/>
            </p:cNvCxnSpPr>
            <p:nvPr/>
          </p:nvCxnSpPr>
          <p:spPr>
            <a:xfrm>
              <a:off x="2247119" y="1114974"/>
              <a:ext cx="3733862"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01" name="Straight Arrow Connector 100"/>
            <p:cNvCxnSpPr>
              <a:stCxn id="64" idx="6"/>
              <a:endCxn id="92" idx="2"/>
            </p:cNvCxnSpPr>
            <p:nvPr/>
          </p:nvCxnSpPr>
          <p:spPr>
            <a:xfrm>
              <a:off x="2247119" y="1703073"/>
              <a:ext cx="3733862"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65" idx="6"/>
              <a:endCxn id="93" idx="2"/>
            </p:cNvCxnSpPr>
            <p:nvPr/>
          </p:nvCxnSpPr>
          <p:spPr>
            <a:xfrm>
              <a:off x="2247119" y="2291172"/>
              <a:ext cx="3733862"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grpSp>
        <p:nvGrpSpPr>
          <p:cNvPr id="144" name="Group 143"/>
          <p:cNvGrpSpPr/>
          <p:nvPr/>
        </p:nvGrpSpPr>
        <p:grpSpPr>
          <a:xfrm>
            <a:off x="1033669" y="1824816"/>
            <a:ext cx="6839171" cy="5033184"/>
            <a:chOff x="1040505" y="1168959"/>
            <a:chExt cx="6839171" cy="5033184"/>
          </a:xfrm>
        </p:grpSpPr>
        <p:grpSp>
          <p:nvGrpSpPr>
            <p:cNvPr id="3" name="Group 2"/>
            <p:cNvGrpSpPr/>
            <p:nvPr/>
          </p:nvGrpSpPr>
          <p:grpSpPr>
            <a:xfrm>
              <a:off x="1040505" y="1168959"/>
              <a:ext cx="1914635" cy="4992150"/>
              <a:chOff x="7037308" y="203669"/>
              <a:chExt cx="1914635" cy="4992150"/>
            </a:xfrm>
          </p:grpSpPr>
          <p:sp>
            <p:nvSpPr>
              <p:cNvPr id="72" name="Rectangle 71"/>
              <p:cNvSpPr/>
              <p:nvPr/>
            </p:nvSpPr>
            <p:spPr>
              <a:xfrm>
                <a:off x="7037308" y="203669"/>
                <a:ext cx="1914635" cy="4992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42" name="Group 41"/>
              <p:cNvGrpSpPr/>
              <p:nvPr/>
            </p:nvGrpSpPr>
            <p:grpSpPr>
              <a:xfrm>
                <a:off x="7399288" y="401334"/>
                <a:ext cx="1190674" cy="4566825"/>
                <a:chOff x="10464800" y="-250686"/>
                <a:chExt cx="1625600" cy="6234990"/>
              </a:xfrm>
            </p:grpSpPr>
            <p:grpSp>
              <p:nvGrpSpPr>
                <p:cNvPr id="46" name="Group 45"/>
                <p:cNvGrpSpPr/>
                <p:nvPr/>
              </p:nvGrpSpPr>
              <p:grpSpPr>
                <a:xfrm>
                  <a:off x="10464800" y="-250686"/>
                  <a:ext cx="1625600" cy="2984502"/>
                  <a:chOff x="4690531" y="2552698"/>
                  <a:chExt cx="1625600" cy="2984502"/>
                </a:xfrm>
              </p:grpSpPr>
              <p:sp>
                <p:nvSpPr>
                  <p:cNvPr id="52" name="Oval 51"/>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A-C</a:t>
                    </a:r>
                    <a:endParaRPr lang="en-US" sz="1800" dirty="0">
                      <a:solidFill>
                        <a:prstClr val="white"/>
                      </a:solidFill>
                      <a:latin typeface="Calibri"/>
                    </a:endParaRPr>
                  </a:p>
                </p:txBody>
              </p:sp>
              <p:sp>
                <p:nvSpPr>
                  <p:cNvPr id="53" name="Oval 52"/>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D</a:t>
                    </a:r>
                    <a:r>
                      <a:rPr lang="en-US" sz="1800" dirty="0" smtClean="0">
                        <a:solidFill>
                          <a:prstClr val="white"/>
                        </a:solidFill>
                        <a:latin typeface="Calibri"/>
                      </a:rPr>
                      <a:t>-</a:t>
                    </a:r>
                    <a:r>
                      <a:rPr lang="en-US" sz="1800" dirty="0">
                        <a:solidFill>
                          <a:prstClr val="white"/>
                        </a:solidFill>
                        <a:latin typeface="Calibri"/>
                      </a:rPr>
                      <a:t>F</a:t>
                    </a:r>
                  </a:p>
                </p:txBody>
              </p:sp>
              <p:sp>
                <p:nvSpPr>
                  <p:cNvPr id="55" name="Oval 54"/>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G</a:t>
                    </a:r>
                    <a:r>
                      <a:rPr lang="en-US" sz="1800" dirty="0" smtClean="0">
                        <a:solidFill>
                          <a:prstClr val="white"/>
                        </a:solidFill>
                        <a:latin typeface="Calibri"/>
                      </a:rPr>
                      <a:t>-</a:t>
                    </a:r>
                    <a:r>
                      <a:rPr lang="en-US" sz="1800" dirty="0">
                        <a:solidFill>
                          <a:prstClr val="white"/>
                        </a:solidFill>
                        <a:latin typeface="Calibri"/>
                      </a:rPr>
                      <a:t>J</a:t>
                    </a:r>
                  </a:p>
                </p:txBody>
              </p:sp>
              <p:sp>
                <p:nvSpPr>
                  <p:cNvPr id="59" name="Oval 58"/>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K</a:t>
                    </a:r>
                    <a:r>
                      <a:rPr lang="en-US" sz="1800" dirty="0" smtClean="0">
                        <a:solidFill>
                          <a:prstClr val="white"/>
                        </a:solidFill>
                        <a:latin typeface="Calibri"/>
                      </a:rPr>
                      <a:t>-</a:t>
                    </a:r>
                    <a:r>
                      <a:rPr lang="en-US" sz="1800" dirty="0">
                        <a:solidFill>
                          <a:prstClr val="white"/>
                        </a:solidFill>
                        <a:latin typeface="Calibri"/>
                      </a:rPr>
                      <a:t>L</a:t>
                    </a:r>
                  </a:p>
                </p:txBody>
              </p:sp>
            </p:grpSp>
            <p:grpSp>
              <p:nvGrpSpPr>
                <p:cNvPr id="47" name="Group 46"/>
                <p:cNvGrpSpPr/>
                <p:nvPr/>
              </p:nvGrpSpPr>
              <p:grpSpPr>
                <a:xfrm>
                  <a:off x="10464800" y="2999802"/>
                  <a:ext cx="1625600" cy="2984502"/>
                  <a:chOff x="4690531" y="2552698"/>
                  <a:chExt cx="1625600" cy="2984502"/>
                </a:xfrm>
              </p:grpSpPr>
              <p:sp>
                <p:nvSpPr>
                  <p:cNvPr id="48" name="Oval 47"/>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a:t>
                    </a:r>
                    <a:r>
                      <a:rPr lang="en-US" sz="1800" dirty="0">
                        <a:solidFill>
                          <a:prstClr val="white"/>
                        </a:solidFill>
                        <a:latin typeface="Calibri"/>
                      </a:rPr>
                      <a:t>O</a:t>
                    </a:r>
                  </a:p>
                </p:txBody>
              </p:sp>
              <p:sp>
                <p:nvSpPr>
                  <p:cNvPr id="49" name="Oval 48"/>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P</a:t>
                    </a:r>
                    <a:r>
                      <a:rPr lang="en-US" sz="1800" dirty="0" smtClean="0">
                        <a:solidFill>
                          <a:prstClr val="white"/>
                        </a:solidFill>
                        <a:latin typeface="Calibri"/>
                      </a:rPr>
                      <a:t>-</a:t>
                    </a:r>
                    <a:r>
                      <a:rPr lang="en-US" sz="1800" dirty="0">
                        <a:solidFill>
                          <a:prstClr val="white"/>
                        </a:solidFill>
                        <a:latin typeface="Calibri"/>
                      </a:rPr>
                      <a:t>S</a:t>
                    </a:r>
                  </a:p>
                </p:txBody>
              </p:sp>
              <p:sp>
                <p:nvSpPr>
                  <p:cNvPr id="50" name="Oval 49"/>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T</a:t>
                    </a:r>
                    <a:r>
                      <a:rPr lang="en-US" sz="1800" dirty="0" smtClean="0">
                        <a:solidFill>
                          <a:prstClr val="white"/>
                        </a:solidFill>
                        <a:latin typeface="Calibri"/>
                      </a:rPr>
                      <a:t>-</a:t>
                    </a:r>
                    <a:r>
                      <a:rPr lang="en-US" sz="1800" dirty="0">
                        <a:solidFill>
                          <a:prstClr val="white"/>
                        </a:solidFill>
                        <a:latin typeface="Calibri"/>
                      </a:rPr>
                      <a:t>V</a:t>
                    </a:r>
                  </a:p>
                </p:txBody>
              </p:sp>
              <p:sp>
                <p:nvSpPr>
                  <p:cNvPr id="51" name="Oval 50"/>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W</a:t>
                    </a:r>
                    <a:r>
                      <a:rPr lang="en-US" sz="1800" dirty="0" smtClean="0">
                        <a:solidFill>
                          <a:prstClr val="white"/>
                        </a:solidFill>
                        <a:latin typeface="Calibri"/>
                      </a:rPr>
                      <a:t>-Z</a:t>
                    </a:r>
                    <a:endParaRPr lang="en-US" sz="1800" dirty="0">
                      <a:solidFill>
                        <a:prstClr val="white"/>
                      </a:solidFill>
                      <a:latin typeface="Calibri"/>
                    </a:endParaRPr>
                  </a:p>
                </p:txBody>
              </p:sp>
            </p:grpSp>
          </p:grpSp>
        </p:grpSp>
        <p:grpSp>
          <p:nvGrpSpPr>
            <p:cNvPr id="108" name="Group 107"/>
            <p:cNvGrpSpPr/>
            <p:nvPr/>
          </p:nvGrpSpPr>
          <p:grpSpPr>
            <a:xfrm>
              <a:off x="5965041" y="1209993"/>
              <a:ext cx="1914635" cy="4992150"/>
              <a:chOff x="7037308" y="203669"/>
              <a:chExt cx="1914635" cy="4992150"/>
            </a:xfrm>
          </p:grpSpPr>
          <p:sp>
            <p:nvSpPr>
              <p:cNvPr id="109" name="Rectangle 108"/>
              <p:cNvSpPr/>
              <p:nvPr/>
            </p:nvSpPr>
            <p:spPr>
              <a:xfrm>
                <a:off x="7037308" y="203669"/>
                <a:ext cx="1914635" cy="4992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normAutofit/>
              </a:bodyPr>
              <a:lstStyle/>
              <a:p>
                <a:pPr algn="ctr" fontAlgn="auto">
                  <a:spcBef>
                    <a:spcPts val="0"/>
                  </a:spcBef>
                  <a:spcAft>
                    <a:spcPts val="0"/>
                  </a:spcAft>
                </a:pPr>
                <a:endParaRPr lang="en-US" sz="1800">
                  <a:solidFill>
                    <a:prstClr val="black"/>
                  </a:solidFill>
                  <a:latin typeface="Calibri"/>
                </a:endParaRPr>
              </a:p>
            </p:txBody>
          </p:sp>
          <p:grpSp>
            <p:nvGrpSpPr>
              <p:cNvPr id="110" name="Group 109"/>
              <p:cNvGrpSpPr/>
              <p:nvPr/>
            </p:nvGrpSpPr>
            <p:grpSpPr>
              <a:xfrm>
                <a:off x="7399288" y="401334"/>
                <a:ext cx="1190674" cy="4566825"/>
                <a:chOff x="10464800" y="-250686"/>
                <a:chExt cx="1625600" cy="6234990"/>
              </a:xfrm>
            </p:grpSpPr>
            <p:grpSp>
              <p:nvGrpSpPr>
                <p:cNvPr id="111" name="Group 110"/>
                <p:cNvGrpSpPr/>
                <p:nvPr/>
              </p:nvGrpSpPr>
              <p:grpSpPr>
                <a:xfrm>
                  <a:off x="10464800" y="-250686"/>
                  <a:ext cx="1625600" cy="2984502"/>
                  <a:chOff x="4690531" y="2552698"/>
                  <a:chExt cx="1625600" cy="2984502"/>
                </a:xfrm>
              </p:grpSpPr>
              <p:sp>
                <p:nvSpPr>
                  <p:cNvPr id="122" name="Oval 121"/>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A-C</a:t>
                    </a:r>
                    <a:endParaRPr lang="en-US" sz="1800" dirty="0">
                      <a:solidFill>
                        <a:prstClr val="white"/>
                      </a:solidFill>
                      <a:latin typeface="Calibri"/>
                    </a:endParaRPr>
                  </a:p>
                </p:txBody>
              </p:sp>
              <p:sp>
                <p:nvSpPr>
                  <p:cNvPr id="124" name="Oval 123"/>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D</a:t>
                    </a:r>
                    <a:r>
                      <a:rPr lang="en-US" sz="1800" dirty="0" smtClean="0">
                        <a:solidFill>
                          <a:prstClr val="white"/>
                        </a:solidFill>
                        <a:latin typeface="Calibri"/>
                      </a:rPr>
                      <a:t>-</a:t>
                    </a:r>
                    <a:r>
                      <a:rPr lang="en-US" sz="1800" dirty="0">
                        <a:solidFill>
                          <a:prstClr val="white"/>
                        </a:solidFill>
                        <a:latin typeface="Calibri"/>
                      </a:rPr>
                      <a:t>F</a:t>
                    </a:r>
                  </a:p>
                </p:txBody>
              </p:sp>
              <p:sp>
                <p:nvSpPr>
                  <p:cNvPr id="130" name="Oval 129"/>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G</a:t>
                    </a:r>
                    <a:r>
                      <a:rPr lang="en-US" sz="1800" dirty="0" smtClean="0">
                        <a:solidFill>
                          <a:prstClr val="white"/>
                        </a:solidFill>
                        <a:latin typeface="Calibri"/>
                      </a:rPr>
                      <a:t>-</a:t>
                    </a:r>
                    <a:r>
                      <a:rPr lang="en-US" sz="1800" dirty="0">
                        <a:solidFill>
                          <a:prstClr val="white"/>
                        </a:solidFill>
                        <a:latin typeface="Calibri"/>
                      </a:rPr>
                      <a:t>J</a:t>
                    </a:r>
                  </a:p>
                </p:txBody>
              </p:sp>
              <p:sp>
                <p:nvSpPr>
                  <p:cNvPr id="133" name="Oval 132"/>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K</a:t>
                    </a:r>
                    <a:r>
                      <a:rPr lang="en-US" sz="1800" dirty="0" smtClean="0">
                        <a:solidFill>
                          <a:prstClr val="white"/>
                        </a:solidFill>
                        <a:latin typeface="Calibri"/>
                      </a:rPr>
                      <a:t>-</a:t>
                    </a:r>
                    <a:r>
                      <a:rPr lang="en-US" sz="1800" dirty="0">
                        <a:solidFill>
                          <a:prstClr val="white"/>
                        </a:solidFill>
                        <a:latin typeface="Calibri"/>
                      </a:rPr>
                      <a:t>L</a:t>
                    </a:r>
                  </a:p>
                </p:txBody>
              </p:sp>
            </p:grpSp>
            <p:grpSp>
              <p:nvGrpSpPr>
                <p:cNvPr id="112" name="Group 111"/>
                <p:cNvGrpSpPr/>
                <p:nvPr/>
              </p:nvGrpSpPr>
              <p:grpSpPr>
                <a:xfrm>
                  <a:off x="10464800" y="2999802"/>
                  <a:ext cx="1625600" cy="2984502"/>
                  <a:chOff x="4690531" y="2552698"/>
                  <a:chExt cx="1625600" cy="2984502"/>
                </a:xfrm>
              </p:grpSpPr>
              <p:sp>
                <p:nvSpPr>
                  <p:cNvPr id="113" name="Oval 112"/>
                  <p:cNvSpPr/>
                  <p:nvPr/>
                </p:nvSpPr>
                <p:spPr>
                  <a:xfrm>
                    <a:off x="4690531" y="2552698"/>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smtClean="0">
                        <a:solidFill>
                          <a:prstClr val="white"/>
                        </a:solidFill>
                        <a:latin typeface="Calibri"/>
                      </a:rPr>
                      <a:t>M-</a:t>
                    </a:r>
                    <a:r>
                      <a:rPr lang="en-US" sz="1800" dirty="0">
                        <a:solidFill>
                          <a:prstClr val="white"/>
                        </a:solidFill>
                        <a:latin typeface="Calibri"/>
                      </a:rPr>
                      <a:t>O</a:t>
                    </a:r>
                  </a:p>
                </p:txBody>
              </p:sp>
              <p:sp>
                <p:nvSpPr>
                  <p:cNvPr id="114" name="Oval 113"/>
                  <p:cNvSpPr/>
                  <p:nvPr/>
                </p:nvSpPr>
                <p:spPr>
                  <a:xfrm>
                    <a:off x="4690531" y="3355617"/>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P</a:t>
                    </a:r>
                    <a:r>
                      <a:rPr lang="en-US" sz="1800" dirty="0" smtClean="0">
                        <a:solidFill>
                          <a:prstClr val="white"/>
                        </a:solidFill>
                        <a:latin typeface="Calibri"/>
                      </a:rPr>
                      <a:t>-</a:t>
                    </a:r>
                    <a:r>
                      <a:rPr lang="en-US" sz="1800" dirty="0">
                        <a:solidFill>
                          <a:prstClr val="white"/>
                        </a:solidFill>
                        <a:latin typeface="Calibri"/>
                      </a:rPr>
                      <a:t>S</a:t>
                    </a:r>
                  </a:p>
                </p:txBody>
              </p:sp>
              <p:sp>
                <p:nvSpPr>
                  <p:cNvPr id="115" name="Oval 114"/>
                  <p:cNvSpPr/>
                  <p:nvPr/>
                </p:nvSpPr>
                <p:spPr>
                  <a:xfrm>
                    <a:off x="4690531" y="4158536"/>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T</a:t>
                    </a:r>
                    <a:r>
                      <a:rPr lang="en-US" sz="1800" dirty="0" smtClean="0">
                        <a:solidFill>
                          <a:prstClr val="white"/>
                        </a:solidFill>
                        <a:latin typeface="Calibri"/>
                      </a:rPr>
                      <a:t>-</a:t>
                    </a:r>
                    <a:r>
                      <a:rPr lang="en-US" sz="1800" dirty="0">
                        <a:solidFill>
                          <a:prstClr val="white"/>
                        </a:solidFill>
                        <a:latin typeface="Calibri"/>
                      </a:rPr>
                      <a:t>V</a:t>
                    </a:r>
                  </a:p>
                </p:txBody>
              </p:sp>
              <p:sp>
                <p:nvSpPr>
                  <p:cNvPr id="116" name="Oval 115"/>
                  <p:cNvSpPr/>
                  <p:nvPr/>
                </p:nvSpPr>
                <p:spPr>
                  <a:xfrm>
                    <a:off x="4690531" y="4961454"/>
                    <a:ext cx="1625600" cy="57574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noAutofit/>
                  </a:bodyPr>
                  <a:lstStyle/>
                  <a:p>
                    <a:pPr algn="ctr" fontAlgn="auto">
                      <a:spcBef>
                        <a:spcPts val="0"/>
                      </a:spcBef>
                      <a:spcAft>
                        <a:spcPts val="0"/>
                      </a:spcAft>
                    </a:pPr>
                    <a:r>
                      <a:rPr lang="en-US" sz="1800" dirty="0">
                        <a:solidFill>
                          <a:prstClr val="white"/>
                        </a:solidFill>
                        <a:latin typeface="Calibri"/>
                      </a:rPr>
                      <a:t>W</a:t>
                    </a:r>
                    <a:r>
                      <a:rPr lang="en-US" sz="1800" dirty="0" smtClean="0">
                        <a:solidFill>
                          <a:prstClr val="white"/>
                        </a:solidFill>
                        <a:latin typeface="Calibri"/>
                      </a:rPr>
                      <a:t>-Z</a:t>
                    </a:r>
                    <a:endParaRPr lang="en-US" sz="1800" dirty="0">
                      <a:solidFill>
                        <a:prstClr val="white"/>
                      </a:solidFill>
                      <a:latin typeface="Calibri"/>
                    </a:endParaRPr>
                  </a:p>
                </p:txBody>
              </p:sp>
            </p:grpSp>
          </p:grpSp>
        </p:grpSp>
        <p:cxnSp>
          <p:nvCxnSpPr>
            <p:cNvPr id="134" name="Straight Arrow Connector 133"/>
            <p:cNvCxnSpPr>
              <a:stCxn id="52" idx="6"/>
            </p:cNvCxnSpPr>
            <p:nvPr/>
          </p:nvCxnSpPr>
          <p:spPr>
            <a:xfrm>
              <a:off x="2593159" y="1577477"/>
              <a:ext cx="3717156" cy="0"/>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5" name="Straight Arrow Connector 134"/>
            <p:cNvCxnSpPr>
              <a:stCxn id="53" idx="6"/>
              <a:endCxn id="124" idx="2"/>
            </p:cNvCxnSpPr>
            <p:nvPr/>
          </p:nvCxnSpPr>
          <p:spPr>
            <a:xfrm>
              <a:off x="2593159" y="2165576"/>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6" name="Straight Arrow Connector 135"/>
            <p:cNvCxnSpPr>
              <a:stCxn id="55" idx="6"/>
              <a:endCxn id="130" idx="2"/>
            </p:cNvCxnSpPr>
            <p:nvPr/>
          </p:nvCxnSpPr>
          <p:spPr>
            <a:xfrm>
              <a:off x="2593159" y="2753675"/>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7" name="Straight Arrow Connector 136"/>
            <p:cNvCxnSpPr>
              <a:stCxn id="59" idx="6"/>
              <a:endCxn id="133" idx="2"/>
            </p:cNvCxnSpPr>
            <p:nvPr/>
          </p:nvCxnSpPr>
          <p:spPr>
            <a:xfrm>
              <a:off x="2593159" y="3341773"/>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8" name="Straight Arrow Connector 137"/>
            <p:cNvCxnSpPr>
              <a:stCxn id="48" idx="6"/>
              <a:endCxn id="113" idx="2"/>
            </p:cNvCxnSpPr>
            <p:nvPr/>
          </p:nvCxnSpPr>
          <p:spPr>
            <a:xfrm>
              <a:off x="2593159" y="3958300"/>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39" name="Straight Arrow Connector 138"/>
            <p:cNvCxnSpPr>
              <a:stCxn id="49" idx="6"/>
              <a:endCxn id="114" idx="2"/>
            </p:cNvCxnSpPr>
            <p:nvPr/>
          </p:nvCxnSpPr>
          <p:spPr>
            <a:xfrm>
              <a:off x="2593159" y="4546399"/>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42" name="Straight Arrow Connector 141"/>
            <p:cNvCxnSpPr>
              <a:stCxn id="50" idx="6"/>
              <a:endCxn id="115" idx="2"/>
            </p:cNvCxnSpPr>
            <p:nvPr/>
          </p:nvCxnSpPr>
          <p:spPr>
            <a:xfrm>
              <a:off x="2593159" y="5134498"/>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cxnSp>
          <p:nvCxnSpPr>
            <p:cNvPr id="145" name="Straight Arrow Connector 144"/>
            <p:cNvCxnSpPr>
              <a:stCxn id="51" idx="6"/>
              <a:endCxn id="116" idx="2"/>
            </p:cNvCxnSpPr>
            <p:nvPr/>
          </p:nvCxnSpPr>
          <p:spPr>
            <a:xfrm>
              <a:off x="2593159" y="5722596"/>
              <a:ext cx="3733862" cy="41034"/>
            </a:xfrm>
            <a:prstGeom prst="straightConnector1">
              <a:avLst/>
            </a:prstGeom>
            <a:ln w="38100" cmpd="sng">
              <a:headEnd type="triangle" w="lg" len="lg"/>
              <a:tailEnd type="triangle" w="lg" len="lg"/>
            </a:ln>
          </p:spPr>
          <p:style>
            <a:lnRef idx="2">
              <a:schemeClr val="accent1"/>
            </a:lnRef>
            <a:fillRef idx="0">
              <a:schemeClr val="accent1"/>
            </a:fillRef>
            <a:effectRef idx="1">
              <a:schemeClr val="accent1"/>
            </a:effectRef>
            <a:fontRef idx="minor">
              <a:schemeClr val="tx1"/>
            </a:fontRef>
          </p:style>
        </p:cxnSp>
      </p:grpSp>
      <p:sp>
        <p:nvSpPr>
          <p:cNvPr id="82" name="Rectangle 81"/>
          <p:cNvSpPr/>
          <p:nvPr/>
        </p:nvSpPr>
        <p:spPr>
          <a:xfrm>
            <a:off x="152400" y="6248400"/>
            <a:ext cx="2269496" cy="523220"/>
          </a:xfrm>
          <a:prstGeom prst="rect">
            <a:avLst/>
          </a:prstGeom>
        </p:spPr>
        <p:txBody>
          <a:bodyPr wrap="none">
            <a:spAutoFit/>
          </a:bodyPr>
          <a:lstStyle/>
          <a:p>
            <a:r>
              <a:rPr lang="en-US" sz="1400" b="1" dirty="0">
                <a:solidFill>
                  <a:prstClr val="black"/>
                </a:solidFill>
              </a:rPr>
              <a:t>Don’t Settle for </a:t>
            </a:r>
            <a:r>
              <a:rPr lang="en-US" sz="1400" b="1" dirty="0" smtClean="0">
                <a:solidFill>
                  <a:prstClr val="black"/>
                </a:solidFill>
              </a:rPr>
              <a:t>Eventual</a:t>
            </a:r>
          </a:p>
          <a:p>
            <a:r>
              <a:rPr lang="en-US" sz="1400" dirty="0" smtClean="0">
                <a:solidFill>
                  <a:prstClr val="black"/>
                </a:solidFill>
              </a:rPr>
              <a:t>Wyatt Lloyd [SOSP’11]</a:t>
            </a:r>
            <a:endParaRPr lang="en-US" sz="1400" dirty="0">
              <a:solidFill>
                <a:prstClr val="black"/>
              </a:solidFill>
            </a:endParaRPr>
          </a:p>
        </p:txBody>
      </p:sp>
    </p:spTree>
    <p:extLst>
      <p:ext uri="{BB962C8B-B14F-4D97-AF65-F5344CB8AC3E}">
        <p14:creationId xmlns:p14="http://schemas.microsoft.com/office/powerpoint/2010/main" val="402863514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24"/>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Labs / exercises</a:t>
            </a:r>
            <a:endParaRPr lang="en-US" dirty="0"/>
          </a:p>
        </p:txBody>
      </p:sp>
      <p:pic>
        <p:nvPicPr>
          <p:cNvPr id="4" name="Picture 3"/>
          <p:cNvPicPr>
            <a:picLocks noChangeAspect="1"/>
          </p:cNvPicPr>
          <p:nvPr/>
        </p:nvPicPr>
        <p:blipFill>
          <a:blip r:embed="rId2"/>
          <a:stretch>
            <a:fillRect/>
          </a:stretch>
        </p:blipFill>
        <p:spPr>
          <a:xfrm>
            <a:off x="5387108" y="1524000"/>
            <a:ext cx="2639291" cy="2057400"/>
          </a:xfrm>
          <a:prstGeom prst="rect">
            <a:avLst/>
          </a:prstGeom>
        </p:spPr>
      </p:pic>
      <p:pic>
        <p:nvPicPr>
          <p:cNvPr id="5" name="Picture 4"/>
          <p:cNvPicPr>
            <a:picLocks noChangeAspect="1"/>
          </p:cNvPicPr>
          <p:nvPr/>
        </p:nvPicPr>
        <p:blipFill>
          <a:blip r:embed="rId3"/>
          <a:stretch>
            <a:fillRect/>
          </a:stretch>
        </p:blipFill>
        <p:spPr>
          <a:xfrm>
            <a:off x="533400" y="1828800"/>
            <a:ext cx="3886200" cy="1725840"/>
          </a:xfrm>
          <a:prstGeom prst="rect">
            <a:avLst/>
          </a:prstGeom>
        </p:spPr>
      </p:pic>
      <p:sp>
        <p:nvSpPr>
          <p:cNvPr id="6" name="Rectangle 5"/>
          <p:cNvSpPr/>
          <p:nvPr/>
        </p:nvSpPr>
        <p:spPr>
          <a:xfrm>
            <a:off x="457200" y="4267200"/>
            <a:ext cx="8077200" cy="2308324"/>
          </a:xfrm>
          <a:prstGeom prst="rect">
            <a:avLst/>
          </a:prstGeom>
        </p:spPr>
        <p:txBody>
          <a:bodyPr wrap="square">
            <a:spAutoFit/>
          </a:bodyPr>
          <a:lstStyle/>
          <a:p>
            <a:r>
              <a:rPr lang="en-US" baseline="30000" dirty="0">
                <a:solidFill>
                  <a:srgbClr val="000000"/>
                </a:solidFill>
              </a:rPr>
              <a:t>• </a:t>
            </a:r>
            <a:r>
              <a:rPr lang="en-US" baseline="30000" dirty="0" smtClean="0">
                <a:solidFill>
                  <a:srgbClr val="000000"/>
                </a:solidFill>
              </a:rPr>
              <a:t>Sep </a:t>
            </a:r>
            <a:r>
              <a:rPr lang="en-US" baseline="30000" dirty="0">
                <a:solidFill>
                  <a:srgbClr val="000000"/>
                </a:solidFill>
              </a:rPr>
              <a:t>17 (</a:t>
            </a:r>
            <a:r>
              <a:rPr lang="en-US" baseline="30000" dirty="0" err="1">
                <a:solidFill>
                  <a:srgbClr val="000000"/>
                </a:solidFill>
              </a:rPr>
              <a:t>Th</a:t>
            </a:r>
            <a:r>
              <a:rPr lang="en-US" baseline="30000" dirty="0">
                <a:solidFill>
                  <a:srgbClr val="000000"/>
                </a:solidFill>
              </a:rPr>
              <a:t>) </a:t>
            </a:r>
            <a:r>
              <a:rPr lang="en-US" baseline="30000" dirty="0" err="1">
                <a:solidFill>
                  <a:srgbClr val="000000"/>
                </a:solidFill>
              </a:rPr>
              <a:t>Scala</a:t>
            </a:r>
            <a:r>
              <a:rPr lang="en-US" baseline="30000" dirty="0">
                <a:solidFill>
                  <a:srgbClr val="000000"/>
                </a:solidFill>
              </a:rPr>
              <a:t>/</a:t>
            </a:r>
            <a:r>
              <a:rPr lang="en-US" baseline="30000" dirty="0" err="1">
                <a:solidFill>
                  <a:srgbClr val="000000"/>
                </a:solidFill>
              </a:rPr>
              <a:t>Akka</a:t>
            </a:r>
            <a:r>
              <a:rPr lang="en-US" baseline="30000" dirty="0">
                <a:solidFill>
                  <a:srgbClr val="000000"/>
                </a:solidFill>
              </a:rPr>
              <a:t> </a:t>
            </a:r>
            <a:r>
              <a:rPr lang="en-US" baseline="30000" dirty="0" err="1">
                <a:solidFill>
                  <a:srgbClr val="000000"/>
                </a:solidFill>
              </a:rPr>
              <a:t>warmup</a:t>
            </a:r>
            <a:r>
              <a:rPr lang="en-US" baseline="30000" dirty="0">
                <a:solidFill>
                  <a:srgbClr val="000000"/>
                </a:solidFill>
              </a:rPr>
              <a:t>: publish-subscribe service using a key-value store</a:t>
            </a:r>
          </a:p>
          <a:p>
            <a:r>
              <a:rPr lang="en-US" baseline="30000" dirty="0">
                <a:solidFill>
                  <a:srgbClr val="000000"/>
                </a:solidFill>
              </a:rPr>
              <a:t>• Oct 1 (</a:t>
            </a:r>
            <a:r>
              <a:rPr lang="en-US" baseline="30000" dirty="0" err="1">
                <a:solidFill>
                  <a:srgbClr val="000000"/>
                </a:solidFill>
              </a:rPr>
              <a:t>Th</a:t>
            </a:r>
            <a:r>
              <a:rPr lang="en-US" baseline="30000" dirty="0">
                <a:solidFill>
                  <a:srgbClr val="000000"/>
                </a:solidFill>
              </a:rPr>
              <a:t>) Lab #2: lease/lock service</a:t>
            </a:r>
          </a:p>
          <a:p>
            <a:r>
              <a:rPr lang="en-US" baseline="30000" dirty="0">
                <a:solidFill>
                  <a:srgbClr val="000000"/>
                </a:solidFill>
              </a:rPr>
              <a:t>• Oct 5 (W) Project proposal (a few paragraphs)</a:t>
            </a:r>
          </a:p>
          <a:p>
            <a:r>
              <a:rPr lang="en-US" baseline="30000" dirty="0">
                <a:solidFill>
                  <a:srgbClr val="000000"/>
                </a:solidFill>
              </a:rPr>
              <a:t>• Oct 6 (T) Midterm exam</a:t>
            </a:r>
          </a:p>
          <a:p>
            <a:r>
              <a:rPr lang="en-US" baseline="30000" dirty="0">
                <a:solidFill>
                  <a:srgbClr val="000000"/>
                </a:solidFill>
              </a:rPr>
              <a:t>• Oct 20 (T) Lab #3: atomic transactions</a:t>
            </a:r>
          </a:p>
          <a:p>
            <a:r>
              <a:rPr lang="en-US" baseline="30000" dirty="0">
                <a:solidFill>
                  <a:srgbClr val="000000"/>
                </a:solidFill>
              </a:rPr>
              <a:t>• Nov 3 (T) Midterm exam</a:t>
            </a:r>
          </a:p>
          <a:p>
            <a:r>
              <a:rPr lang="en-US" baseline="30000" dirty="0">
                <a:solidFill>
                  <a:srgbClr val="000000"/>
                </a:solidFill>
              </a:rPr>
              <a:t>• Nov 10 (T) Lab #4: consensus</a:t>
            </a:r>
          </a:p>
          <a:p>
            <a:r>
              <a:rPr lang="en-US" baseline="30000" dirty="0">
                <a:solidFill>
                  <a:srgbClr val="000000"/>
                </a:solidFill>
              </a:rPr>
              <a:t>• Dec XX Project demo/presentation, reports due</a:t>
            </a:r>
          </a:p>
          <a:p>
            <a:r>
              <a:rPr lang="en-US" baseline="30000" dirty="0">
                <a:solidFill>
                  <a:srgbClr val="000000"/>
                </a:solidFill>
              </a:rPr>
              <a:t>• Dec 8 (T) Final exam (7:00 PM - 10:00 PM)</a:t>
            </a:r>
            <a:endParaRPr lang="en-US" dirty="0">
              <a:solidFill>
                <a:srgbClr val="000000"/>
              </a:solidFill>
            </a:endParaRPr>
          </a:p>
        </p:txBody>
      </p:sp>
    </p:spTree>
    <p:extLst>
      <p:ext uri="{BB962C8B-B14F-4D97-AF65-F5344CB8AC3E}">
        <p14:creationId xmlns:p14="http://schemas.microsoft.com/office/powerpoint/2010/main" val="34149494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6425" cy="1554163"/>
          </a:xfrm>
        </p:spPr>
        <p:txBody>
          <a:bodyPr/>
          <a:lstStyle/>
          <a:p>
            <a:r>
              <a:rPr lang="en-US" sz="3600" dirty="0" smtClean="0"/>
              <a:t>A key-value store in </a:t>
            </a:r>
            <a:r>
              <a:rPr lang="en-US" sz="3600" dirty="0" err="1" smtClean="0"/>
              <a:t>Akka</a:t>
            </a:r>
            <a:r>
              <a:rPr lang="en-US" sz="3600" dirty="0" smtClean="0"/>
              <a:t>/</a:t>
            </a:r>
            <a:r>
              <a:rPr lang="en-US" sz="3600" dirty="0" err="1" smtClean="0"/>
              <a:t>Scala</a:t>
            </a:r>
            <a:r>
              <a:rPr lang="en-US" sz="3600" dirty="0" smtClean="0"/>
              <a:t> (?)</a:t>
            </a:r>
            <a:endParaRPr lang="en-US" sz="3600" dirty="0"/>
          </a:p>
        </p:txBody>
      </p:sp>
      <p:sp>
        <p:nvSpPr>
          <p:cNvPr id="3" name="Rectangle 2"/>
          <p:cNvSpPr/>
          <p:nvPr/>
        </p:nvSpPr>
        <p:spPr>
          <a:xfrm>
            <a:off x="381000" y="1647884"/>
            <a:ext cx="8229600" cy="4524316"/>
          </a:xfrm>
          <a:prstGeom prst="rect">
            <a:avLst/>
          </a:prstGeom>
        </p:spPr>
        <p:txBody>
          <a:bodyPr wrap="square">
            <a:spAutoFit/>
          </a:bodyPr>
          <a:lstStyle/>
          <a:p>
            <a:r>
              <a:rPr lang="en-US" sz="1800" b="1" dirty="0" smtClean="0">
                <a:solidFill>
                  <a:srgbClr val="000000"/>
                </a:solidFill>
              </a:rPr>
              <a:t>sealed </a:t>
            </a:r>
            <a:r>
              <a:rPr lang="en-US" sz="1800" b="1" dirty="0">
                <a:solidFill>
                  <a:srgbClr val="000000"/>
                </a:solidFill>
              </a:rPr>
              <a:t>trait </a:t>
            </a:r>
            <a:r>
              <a:rPr lang="en-US" sz="1800" dirty="0" err="1">
                <a:solidFill>
                  <a:srgbClr val="000000"/>
                </a:solidFill>
              </a:rPr>
              <a:t>RingStoreAPI</a:t>
            </a:r>
            <a:r>
              <a:rPr lang="en-US" sz="1800" dirty="0">
                <a:solidFill>
                  <a:srgbClr val="000000"/>
                </a:solidFill>
              </a:rPr>
              <a:t/>
            </a:r>
            <a:br>
              <a:rPr lang="en-US" sz="1800" dirty="0">
                <a:solidFill>
                  <a:srgbClr val="000000"/>
                </a:solidFill>
              </a:rPr>
            </a:br>
            <a:r>
              <a:rPr lang="en-US" sz="1800" b="1" dirty="0">
                <a:solidFill>
                  <a:srgbClr val="000000"/>
                </a:solidFill>
              </a:rPr>
              <a:t>case class </a:t>
            </a:r>
            <a:r>
              <a:rPr lang="en-US" sz="1800" dirty="0">
                <a:solidFill>
                  <a:srgbClr val="000000"/>
                </a:solidFill>
              </a:rPr>
              <a:t>Put(key: </a:t>
            </a:r>
            <a:r>
              <a:rPr lang="en-US" sz="1800" dirty="0" err="1">
                <a:solidFill>
                  <a:srgbClr val="000000"/>
                </a:solidFill>
              </a:rPr>
              <a:t>BigInt</a:t>
            </a:r>
            <a:r>
              <a:rPr lang="en-US" sz="1800" dirty="0">
                <a:solidFill>
                  <a:srgbClr val="000000"/>
                </a:solidFill>
              </a:rPr>
              <a:t>, cell: </a:t>
            </a:r>
            <a:r>
              <a:rPr lang="en-US" sz="1800" dirty="0" err="1">
                <a:solidFill>
                  <a:srgbClr val="000000"/>
                </a:solidFill>
              </a:rPr>
              <a:t>RingCell</a:t>
            </a:r>
            <a:r>
              <a:rPr lang="en-US" sz="1800" dirty="0">
                <a:solidFill>
                  <a:srgbClr val="000000"/>
                </a:solidFill>
              </a:rPr>
              <a:t>)</a:t>
            </a:r>
            <a:br>
              <a:rPr lang="en-US" sz="1800" dirty="0">
                <a:solidFill>
                  <a:srgbClr val="000000"/>
                </a:solidFill>
              </a:rPr>
            </a:br>
            <a:r>
              <a:rPr lang="en-US" sz="1800" b="1" dirty="0">
                <a:solidFill>
                  <a:srgbClr val="000000"/>
                </a:solidFill>
              </a:rPr>
              <a:t>case class </a:t>
            </a:r>
            <a:r>
              <a:rPr lang="en-US" sz="1800" dirty="0">
                <a:solidFill>
                  <a:srgbClr val="000000"/>
                </a:solidFill>
              </a:rPr>
              <a:t>Get(key: </a:t>
            </a:r>
            <a:r>
              <a:rPr lang="en-US" sz="1800" dirty="0" err="1">
                <a:solidFill>
                  <a:srgbClr val="000000"/>
                </a:solidFill>
              </a:rPr>
              <a:t>BigInt</a:t>
            </a:r>
            <a:r>
              <a:rPr lang="en-US" sz="1800" dirty="0">
                <a:solidFill>
                  <a:srgbClr val="000000"/>
                </a:solidFill>
              </a:rPr>
              <a:t>)</a:t>
            </a:r>
            <a:br>
              <a:rPr lang="en-US" sz="1800" dirty="0">
                <a:solidFill>
                  <a:srgbClr val="000000"/>
                </a:solidFill>
              </a:rPr>
            </a:br>
            <a:r>
              <a:rPr lang="en-US" sz="1800" dirty="0">
                <a:solidFill>
                  <a:srgbClr val="000000"/>
                </a:solidFill>
              </a:rPr>
              <a:t/>
            </a:r>
            <a:br>
              <a:rPr lang="en-US" sz="1800" dirty="0">
                <a:solidFill>
                  <a:srgbClr val="000000"/>
                </a:solidFill>
              </a:rPr>
            </a:br>
            <a:r>
              <a:rPr lang="en-US" sz="1800" b="1" dirty="0">
                <a:solidFill>
                  <a:srgbClr val="000000"/>
                </a:solidFill>
              </a:rPr>
              <a:t>class </a:t>
            </a:r>
            <a:r>
              <a:rPr lang="en-US" sz="1800" dirty="0" err="1">
                <a:solidFill>
                  <a:srgbClr val="000000"/>
                </a:solidFill>
              </a:rPr>
              <a:t>RingStore</a:t>
            </a:r>
            <a:r>
              <a:rPr lang="en-US" sz="1800" dirty="0">
                <a:solidFill>
                  <a:srgbClr val="000000"/>
                </a:solidFill>
              </a:rPr>
              <a:t> </a:t>
            </a:r>
            <a:r>
              <a:rPr lang="en-US" sz="1800" b="1" dirty="0">
                <a:solidFill>
                  <a:srgbClr val="000000"/>
                </a:solidFill>
              </a:rPr>
              <a:t>extends </a:t>
            </a:r>
            <a:r>
              <a:rPr lang="en-US" sz="1800" dirty="0">
                <a:solidFill>
                  <a:srgbClr val="000000"/>
                </a:solidFill>
              </a:rPr>
              <a:t>Actor {</a:t>
            </a:r>
            <a:br>
              <a:rPr lang="en-US" sz="1800" dirty="0">
                <a:solidFill>
                  <a:srgbClr val="000000"/>
                </a:solidFill>
              </a:rPr>
            </a:br>
            <a:r>
              <a:rPr lang="en-US" sz="1800" dirty="0">
                <a:solidFill>
                  <a:srgbClr val="000000"/>
                </a:solidFill>
              </a:rPr>
              <a:t>  </a:t>
            </a:r>
            <a:r>
              <a:rPr lang="en-US" sz="1800" b="1" dirty="0">
                <a:solidFill>
                  <a:srgbClr val="000000"/>
                </a:solidFill>
              </a:rPr>
              <a:t>private </a:t>
            </a:r>
            <a:r>
              <a:rPr lang="en-US" sz="1800" b="1" dirty="0" err="1">
                <a:solidFill>
                  <a:srgbClr val="000000"/>
                </a:solidFill>
              </a:rPr>
              <a:t>val</a:t>
            </a:r>
            <a:r>
              <a:rPr lang="en-US" sz="1800" b="1" dirty="0">
                <a:solidFill>
                  <a:srgbClr val="000000"/>
                </a:solidFill>
              </a:rPr>
              <a:t> </a:t>
            </a:r>
            <a:r>
              <a:rPr lang="en-US" sz="1800" i="1" dirty="0">
                <a:solidFill>
                  <a:srgbClr val="000000"/>
                </a:solidFill>
              </a:rPr>
              <a:t>store </a:t>
            </a:r>
            <a:r>
              <a:rPr lang="en-US" sz="1800" dirty="0">
                <a:solidFill>
                  <a:srgbClr val="000000"/>
                </a:solidFill>
              </a:rPr>
              <a:t>= </a:t>
            </a:r>
            <a:r>
              <a:rPr lang="en-US" sz="1800" b="1" dirty="0">
                <a:solidFill>
                  <a:srgbClr val="000000"/>
                </a:solidFill>
              </a:rPr>
              <a:t>new </a:t>
            </a:r>
            <a:r>
              <a:rPr lang="en-US" sz="1800" dirty="0" err="1">
                <a:solidFill>
                  <a:srgbClr val="000000"/>
                </a:solidFill>
              </a:rPr>
              <a:t>scala.collection.mutable.HashMap</a:t>
            </a:r>
            <a:r>
              <a:rPr lang="en-US" sz="1800" dirty="0">
                <a:solidFill>
                  <a:srgbClr val="000000"/>
                </a:solidFill>
              </a:rPr>
              <a:t>[</a:t>
            </a:r>
            <a:r>
              <a:rPr lang="en-US" sz="1800" dirty="0" err="1">
                <a:solidFill>
                  <a:srgbClr val="000000"/>
                </a:solidFill>
              </a:rPr>
              <a:t>BigInt</a:t>
            </a:r>
            <a:r>
              <a:rPr lang="en-US" sz="1800" dirty="0">
                <a:solidFill>
                  <a:srgbClr val="000000"/>
                </a:solidFill>
              </a:rPr>
              <a:t>, </a:t>
            </a:r>
            <a:r>
              <a:rPr lang="en-US" sz="1800" dirty="0" err="1">
                <a:solidFill>
                  <a:srgbClr val="000000"/>
                </a:solidFill>
              </a:rPr>
              <a:t>RingCell</a:t>
            </a:r>
            <a:r>
              <a:rPr lang="en-US" sz="1800" dirty="0" smtClean="0">
                <a:solidFill>
                  <a:srgbClr val="000000"/>
                </a:solidFill>
              </a:rPr>
              <a:t>]</a:t>
            </a:r>
            <a:r>
              <a:rPr lang="en-US" sz="1800" dirty="0">
                <a:solidFill>
                  <a:srgbClr val="000000"/>
                </a:solidFill>
              </a:rPr>
              <a:t/>
            </a:r>
            <a:br>
              <a:rPr lang="en-US" sz="1800" dirty="0">
                <a:solidFill>
                  <a:srgbClr val="000000"/>
                </a:solidFill>
              </a:rPr>
            </a:br>
            <a:r>
              <a:rPr lang="en-US" sz="1800" dirty="0">
                <a:solidFill>
                  <a:srgbClr val="000000"/>
                </a:solidFill>
              </a:rPr>
              <a:t/>
            </a:r>
            <a:br>
              <a:rPr lang="en-US" sz="1800" dirty="0">
                <a:solidFill>
                  <a:srgbClr val="000000"/>
                </a:solidFill>
              </a:rPr>
            </a:br>
            <a:r>
              <a:rPr lang="en-US" sz="1800" dirty="0">
                <a:solidFill>
                  <a:srgbClr val="000000"/>
                </a:solidFill>
              </a:rPr>
              <a:t>  </a:t>
            </a:r>
            <a:r>
              <a:rPr lang="en-US" sz="1800" b="1" dirty="0">
                <a:solidFill>
                  <a:srgbClr val="000000"/>
                </a:solidFill>
              </a:rPr>
              <a:t>override </a:t>
            </a:r>
            <a:r>
              <a:rPr lang="en-US" sz="1800" b="1" dirty="0" err="1">
                <a:solidFill>
                  <a:srgbClr val="000000"/>
                </a:solidFill>
              </a:rPr>
              <a:t>def</a:t>
            </a:r>
            <a:r>
              <a:rPr lang="en-US" sz="1800" b="1" dirty="0">
                <a:solidFill>
                  <a:srgbClr val="000000"/>
                </a:solidFill>
              </a:rPr>
              <a:t> </a:t>
            </a:r>
            <a:r>
              <a:rPr lang="en-US" sz="1800" dirty="0">
                <a:solidFill>
                  <a:srgbClr val="000000"/>
                </a:solidFill>
              </a:rPr>
              <a:t>receive = {</a:t>
            </a:r>
            <a:br>
              <a:rPr lang="en-US" sz="1800" dirty="0">
                <a:solidFill>
                  <a:srgbClr val="000000"/>
                </a:solidFill>
              </a:rPr>
            </a:br>
            <a:r>
              <a:rPr lang="en-US" sz="1800" dirty="0">
                <a:solidFill>
                  <a:srgbClr val="000000"/>
                </a:solidFill>
              </a:rPr>
              <a:t>    </a:t>
            </a:r>
            <a:r>
              <a:rPr lang="en-US" sz="1800" b="1" dirty="0">
                <a:solidFill>
                  <a:srgbClr val="000000"/>
                </a:solidFill>
              </a:rPr>
              <a:t>case </a:t>
            </a:r>
            <a:r>
              <a:rPr lang="en-US" sz="1800" i="1" dirty="0">
                <a:solidFill>
                  <a:srgbClr val="000000"/>
                </a:solidFill>
              </a:rPr>
              <a:t>Put</a:t>
            </a:r>
            <a:r>
              <a:rPr lang="en-US" sz="1800" dirty="0">
                <a:solidFill>
                  <a:srgbClr val="000000"/>
                </a:solidFill>
              </a:rPr>
              <a:t>(key, cell) =&gt;</a:t>
            </a:r>
            <a:br>
              <a:rPr lang="en-US" sz="1800" dirty="0">
                <a:solidFill>
                  <a:srgbClr val="000000"/>
                </a:solidFill>
              </a:rPr>
            </a:br>
            <a:r>
              <a:rPr lang="en-US" sz="1800" dirty="0">
                <a:solidFill>
                  <a:srgbClr val="000000"/>
                </a:solidFill>
              </a:rPr>
              <a:t>      sender ! </a:t>
            </a:r>
            <a:r>
              <a:rPr lang="en-US" sz="1800" i="1" dirty="0" err="1">
                <a:solidFill>
                  <a:srgbClr val="000000"/>
                </a:solidFill>
              </a:rPr>
              <a:t>store</a:t>
            </a:r>
            <a:r>
              <a:rPr lang="en-US" sz="1800" dirty="0" err="1">
                <a:solidFill>
                  <a:srgbClr val="000000"/>
                </a:solidFill>
              </a:rPr>
              <a:t>.put</a:t>
            </a:r>
            <a:r>
              <a:rPr lang="en-US" sz="1800" dirty="0">
                <a:solidFill>
                  <a:srgbClr val="000000"/>
                </a:solidFill>
              </a:rPr>
              <a:t>(</a:t>
            </a:r>
            <a:r>
              <a:rPr lang="en-US" sz="1800" dirty="0" err="1">
                <a:solidFill>
                  <a:srgbClr val="000000"/>
                </a:solidFill>
              </a:rPr>
              <a:t>key,cell</a:t>
            </a:r>
            <a:r>
              <a:rPr lang="en-US" sz="1800" dirty="0">
                <a:solidFill>
                  <a:srgbClr val="000000"/>
                </a:solidFill>
              </a:rPr>
              <a:t>)</a:t>
            </a:r>
            <a:br>
              <a:rPr lang="en-US" sz="1800" dirty="0">
                <a:solidFill>
                  <a:srgbClr val="000000"/>
                </a:solidFill>
              </a:rPr>
            </a:br>
            <a:r>
              <a:rPr lang="en-US" sz="1800" dirty="0">
                <a:solidFill>
                  <a:srgbClr val="000000"/>
                </a:solidFill>
              </a:rPr>
              <a:t>    </a:t>
            </a:r>
            <a:r>
              <a:rPr lang="en-US" sz="1800" b="1" dirty="0">
                <a:solidFill>
                  <a:srgbClr val="000000"/>
                </a:solidFill>
              </a:rPr>
              <a:t>case </a:t>
            </a:r>
            <a:r>
              <a:rPr lang="en-US" sz="1800" i="1" dirty="0">
                <a:solidFill>
                  <a:srgbClr val="000000"/>
                </a:solidFill>
              </a:rPr>
              <a:t>Get</a:t>
            </a:r>
            <a:r>
              <a:rPr lang="en-US" sz="1800" dirty="0">
                <a:solidFill>
                  <a:srgbClr val="000000"/>
                </a:solidFill>
              </a:rPr>
              <a:t>(key) =&gt;</a:t>
            </a:r>
            <a:br>
              <a:rPr lang="en-US" sz="1800" dirty="0">
                <a:solidFill>
                  <a:srgbClr val="000000"/>
                </a:solidFill>
              </a:rPr>
            </a:br>
            <a:r>
              <a:rPr lang="en-US" sz="1800" dirty="0">
                <a:solidFill>
                  <a:srgbClr val="000000"/>
                </a:solidFill>
              </a:rPr>
              <a:t>      sender ! </a:t>
            </a:r>
            <a:r>
              <a:rPr lang="en-US" sz="1800" i="1" dirty="0" err="1">
                <a:solidFill>
                  <a:srgbClr val="000000"/>
                </a:solidFill>
              </a:rPr>
              <a:t>store</a:t>
            </a:r>
            <a:r>
              <a:rPr lang="en-US" sz="1800" dirty="0" err="1">
                <a:solidFill>
                  <a:srgbClr val="000000"/>
                </a:solidFill>
              </a:rPr>
              <a:t>.get</a:t>
            </a:r>
            <a:r>
              <a:rPr lang="en-US" sz="1800" dirty="0">
                <a:solidFill>
                  <a:srgbClr val="000000"/>
                </a:solidFill>
              </a:rPr>
              <a:t>(key)</a:t>
            </a:r>
            <a:br>
              <a:rPr lang="en-US" sz="1800" dirty="0">
                <a:solidFill>
                  <a:srgbClr val="000000"/>
                </a:solidFill>
              </a:rPr>
            </a:br>
            <a:r>
              <a:rPr lang="en-US" sz="1800" dirty="0">
                <a:solidFill>
                  <a:srgbClr val="000000"/>
                </a:solidFill>
              </a:rPr>
              <a:t>  }</a:t>
            </a:r>
            <a:br>
              <a:rPr lang="en-US" sz="1800" dirty="0">
                <a:solidFill>
                  <a:srgbClr val="000000"/>
                </a:solidFill>
              </a:rPr>
            </a:br>
            <a:r>
              <a:rPr lang="en-US" sz="1800" dirty="0">
                <a:solidFill>
                  <a:srgbClr val="000000"/>
                </a:solidFill>
              </a:rPr>
              <a:t>}</a:t>
            </a:r>
            <a:br>
              <a:rPr lang="en-US" sz="1800" dirty="0">
                <a:solidFill>
                  <a:srgbClr val="000000"/>
                </a:solidFill>
              </a:rPr>
            </a:br>
            <a:r>
              <a:rPr lang="en-US" sz="1800" dirty="0">
                <a:solidFill>
                  <a:srgbClr val="000000"/>
                </a:solidFill>
              </a:rPr>
              <a:t/>
            </a:r>
            <a:br>
              <a:rPr lang="en-US" sz="1800" dirty="0">
                <a:solidFill>
                  <a:srgbClr val="000000"/>
                </a:solidFill>
              </a:rPr>
            </a:br>
            <a:endParaRPr lang="en-US" sz="1800" dirty="0">
              <a:solidFill>
                <a:srgbClr val="000000"/>
              </a:solidFill>
            </a:endParaRPr>
          </a:p>
        </p:txBody>
      </p:sp>
    </p:spTree>
    <p:extLst>
      <p:ext uri="{BB962C8B-B14F-4D97-AF65-F5344CB8AC3E}">
        <p14:creationId xmlns:p14="http://schemas.microsoft.com/office/powerpoint/2010/main" val="1142698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Instantiating an </a:t>
            </a:r>
            <a:r>
              <a:rPr lang="en-US" dirty="0" err="1" smtClean="0"/>
              <a:t>Akka</a:t>
            </a:r>
            <a:r>
              <a:rPr lang="en-US" dirty="0" smtClean="0"/>
              <a:t> actor</a:t>
            </a:r>
            <a:endParaRPr lang="en-US" dirty="0"/>
          </a:p>
        </p:txBody>
      </p:sp>
      <p:sp>
        <p:nvSpPr>
          <p:cNvPr id="3" name="Rectangle 2"/>
          <p:cNvSpPr/>
          <p:nvPr/>
        </p:nvSpPr>
        <p:spPr>
          <a:xfrm>
            <a:off x="381000" y="2057400"/>
            <a:ext cx="8229600" cy="2862323"/>
          </a:xfrm>
          <a:prstGeom prst="rect">
            <a:avLst/>
          </a:prstGeom>
        </p:spPr>
        <p:txBody>
          <a:bodyPr wrap="square">
            <a:spAutoFit/>
          </a:bodyPr>
          <a:lstStyle/>
          <a:p>
            <a:r>
              <a:rPr lang="en-US" sz="1800" dirty="0">
                <a:solidFill>
                  <a:srgbClr val="000000"/>
                </a:solidFill>
              </a:rPr>
              <a:t/>
            </a:r>
            <a:br>
              <a:rPr lang="en-US" sz="1800" dirty="0">
                <a:solidFill>
                  <a:srgbClr val="000000"/>
                </a:solidFill>
              </a:rPr>
            </a:br>
            <a:r>
              <a:rPr lang="en-US" sz="1800" b="1" dirty="0">
                <a:solidFill>
                  <a:srgbClr val="000000"/>
                </a:solidFill>
              </a:rPr>
              <a:t>object </a:t>
            </a:r>
            <a:r>
              <a:rPr lang="en-US" sz="1800" dirty="0" err="1">
                <a:solidFill>
                  <a:srgbClr val="000000"/>
                </a:solidFill>
              </a:rPr>
              <a:t>RingStore</a:t>
            </a:r>
            <a:r>
              <a:rPr lang="en-US" sz="1800" dirty="0">
                <a:solidFill>
                  <a:srgbClr val="000000"/>
                </a:solidFill>
              </a:rPr>
              <a:t> {</a:t>
            </a:r>
            <a:br>
              <a:rPr lang="en-US" sz="1800" dirty="0">
                <a:solidFill>
                  <a:srgbClr val="000000"/>
                </a:solidFill>
              </a:rPr>
            </a:br>
            <a:r>
              <a:rPr lang="en-US" sz="1800" dirty="0">
                <a:solidFill>
                  <a:srgbClr val="000000"/>
                </a:solidFill>
              </a:rPr>
              <a:t>  </a:t>
            </a:r>
            <a:r>
              <a:rPr lang="en-US" sz="1800" b="1" dirty="0" err="1">
                <a:solidFill>
                  <a:srgbClr val="000000"/>
                </a:solidFill>
              </a:rPr>
              <a:t>def</a:t>
            </a:r>
            <a:r>
              <a:rPr lang="en-US" sz="1800" b="1" dirty="0">
                <a:solidFill>
                  <a:srgbClr val="000000"/>
                </a:solidFill>
              </a:rPr>
              <a:t> </a:t>
            </a:r>
            <a:r>
              <a:rPr lang="en-US" sz="1800" dirty="0">
                <a:solidFill>
                  <a:srgbClr val="000000"/>
                </a:solidFill>
              </a:rPr>
              <a:t>props(): Props = {</a:t>
            </a:r>
            <a:br>
              <a:rPr lang="en-US" sz="1800" dirty="0">
                <a:solidFill>
                  <a:srgbClr val="000000"/>
                </a:solidFill>
              </a:rPr>
            </a:br>
            <a:r>
              <a:rPr lang="en-US" sz="1800" dirty="0">
                <a:solidFill>
                  <a:srgbClr val="000000"/>
                </a:solidFill>
              </a:rPr>
              <a:t>     Props(</a:t>
            </a:r>
            <a:r>
              <a:rPr lang="en-US" sz="1800" dirty="0" err="1">
                <a:solidFill>
                  <a:srgbClr val="000000"/>
                </a:solidFill>
              </a:rPr>
              <a:t>classOf</a:t>
            </a:r>
            <a:r>
              <a:rPr lang="en-US" sz="1800" dirty="0">
                <a:solidFill>
                  <a:srgbClr val="000000"/>
                </a:solidFill>
              </a:rPr>
              <a:t>[</a:t>
            </a:r>
            <a:r>
              <a:rPr lang="en-US" sz="1800" dirty="0" err="1">
                <a:solidFill>
                  <a:srgbClr val="000000"/>
                </a:solidFill>
              </a:rPr>
              <a:t>RingStore</a:t>
            </a:r>
            <a:r>
              <a:rPr lang="en-US" sz="1800" dirty="0">
                <a:solidFill>
                  <a:srgbClr val="000000"/>
                </a:solidFill>
              </a:rPr>
              <a:t>])</a:t>
            </a:r>
            <a:br>
              <a:rPr lang="en-US" sz="1800" dirty="0">
                <a:solidFill>
                  <a:srgbClr val="000000"/>
                </a:solidFill>
              </a:rPr>
            </a:br>
            <a:r>
              <a:rPr lang="en-US" sz="1800" dirty="0">
                <a:solidFill>
                  <a:srgbClr val="000000"/>
                </a:solidFill>
              </a:rPr>
              <a:t>  }</a:t>
            </a:r>
            <a:br>
              <a:rPr lang="en-US" sz="1800" dirty="0">
                <a:solidFill>
                  <a:srgbClr val="000000"/>
                </a:solidFill>
              </a:rPr>
            </a:br>
            <a:r>
              <a:rPr lang="en-US" sz="1800" dirty="0" smtClean="0">
                <a:solidFill>
                  <a:srgbClr val="000000"/>
                </a:solidFill>
              </a:rPr>
              <a:t>}</a:t>
            </a:r>
          </a:p>
          <a:p>
            <a:endParaRPr lang="en-US" sz="1800" dirty="0">
              <a:solidFill>
                <a:srgbClr val="000000"/>
              </a:solidFill>
            </a:endParaRPr>
          </a:p>
          <a:p>
            <a:r>
              <a:rPr lang="en-US" sz="1800" i="1" dirty="0" smtClean="0">
                <a:solidFill>
                  <a:srgbClr val="000000"/>
                </a:solidFill>
              </a:rPr>
              <a:t>/</a:t>
            </a:r>
            <a:r>
              <a:rPr lang="en-US" sz="1800" i="1" dirty="0">
                <a:solidFill>
                  <a:srgbClr val="000000"/>
                </a:solidFill>
              </a:rPr>
              <a:t>/ Storage tier: create K/V store servers</a:t>
            </a:r>
            <a:br>
              <a:rPr lang="en-US" sz="1800" i="1" dirty="0">
                <a:solidFill>
                  <a:srgbClr val="000000"/>
                </a:solidFill>
              </a:rPr>
            </a:br>
            <a:r>
              <a:rPr lang="en-US" sz="1800" b="1" dirty="0" err="1">
                <a:solidFill>
                  <a:srgbClr val="000000"/>
                </a:solidFill>
              </a:rPr>
              <a:t>val</a:t>
            </a:r>
            <a:r>
              <a:rPr lang="en-US" sz="1800" b="1" dirty="0">
                <a:solidFill>
                  <a:srgbClr val="000000"/>
                </a:solidFill>
              </a:rPr>
              <a:t> </a:t>
            </a:r>
            <a:r>
              <a:rPr lang="en-US" sz="1800" i="1" dirty="0">
                <a:solidFill>
                  <a:srgbClr val="000000"/>
                </a:solidFill>
              </a:rPr>
              <a:t>stores </a:t>
            </a:r>
            <a:r>
              <a:rPr lang="en-US" sz="1800" dirty="0">
                <a:solidFill>
                  <a:srgbClr val="000000"/>
                </a:solidFill>
              </a:rPr>
              <a:t>= </a:t>
            </a:r>
            <a:r>
              <a:rPr lang="en-US" sz="1800" b="1" dirty="0">
                <a:solidFill>
                  <a:srgbClr val="000000"/>
                </a:solidFill>
              </a:rPr>
              <a:t>for </a:t>
            </a:r>
            <a:r>
              <a:rPr lang="en-US" sz="1800" dirty="0">
                <a:solidFill>
                  <a:srgbClr val="000000"/>
                </a:solidFill>
              </a:rPr>
              <a:t>(</a:t>
            </a:r>
            <a:r>
              <a:rPr lang="en-US" sz="1800" i="1" dirty="0" err="1">
                <a:solidFill>
                  <a:srgbClr val="000000"/>
                </a:solidFill>
              </a:rPr>
              <a:t>i</a:t>
            </a:r>
            <a:r>
              <a:rPr lang="en-US" sz="1800" i="1" dirty="0">
                <a:solidFill>
                  <a:srgbClr val="000000"/>
                </a:solidFill>
              </a:rPr>
              <a:t> </a:t>
            </a:r>
            <a:r>
              <a:rPr lang="en-US" sz="1800" dirty="0">
                <a:solidFill>
                  <a:srgbClr val="000000"/>
                </a:solidFill>
              </a:rPr>
              <a:t>&lt;- 0 until </a:t>
            </a:r>
            <a:r>
              <a:rPr lang="en-US" sz="1800" dirty="0" err="1">
                <a:solidFill>
                  <a:srgbClr val="000000"/>
                </a:solidFill>
              </a:rPr>
              <a:t>numNodes</a:t>
            </a:r>
            <a:r>
              <a:rPr lang="en-US" sz="1800" dirty="0">
                <a:solidFill>
                  <a:srgbClr val="000000"/>
                </a:solidFill>
              </a:rPr>
              <a:t>)</a:t>
            </a:r>
            <a:br>
              <a:rPr lang="en-US" sz="1800" dirty="0">
                <a:solidFill>
                  <a:srgbClr val="000000"/>
                </a:solidFill>
              </a:rPr>
            </a:br>
            <a:r>
              <a:rPr lang="en-US" sz="1800" dirty="0">
                <a:solidFill>
                  <a:srgbClr val="000000"/>
                </a:solidFill>
              </a:rPr>
              <a:t>  </a:t>
            </a:r>
            <a:r>
              <a:rPr lang="en-US" sz="1800" b="1" dirty="0">
                <a:solidFill>
                  <a:srgbClr val="000000"/>
                </a:solidFill>
              </a:rPr>
              <a:t>yield </a:t>
            </a:r>
            <a:r>
              <a:rPr lang="en-US" sz="1800" i="1" dirty="0" err="1">
                <a:solidFill>
                  <a:srgbClr val="000000"/>
                </a:solidFill>
              </a:rPr>
              <a:t>system</a:t>
            </a:r>
            <a:r>
              <a:rPr lang="en-US" sz="1800" dirty="0" err="1">
                <a:solidFill>
                  <a:srgbClr val="000000"/>
                </a:solidFill>
              </a:rPr>
              <a:t>.actorOf</a:t>
            </a:r>
            <a:r>
              <a:rPr lang="en-US" sz="1800" dirty="0">
                <a:solidFill>
                  <a:srgbClr val="000000"/>
                </a:solidFill>
              </a:rPr>
              <a:t>(</a:t>
            </a:r>
            <a:r>
              <a:rPr lang="en-US" sz="1800" dirty="0" err="1">
                <a:solidFill>
                  <a:srgbClr val="000000"/>
                </a:solidFill>
              </a:rPr>
              <a:t>RingStore.</a:t>
            </a:r>
            <a:r>
              <a:rPr lang="en-US" sz="1800" i="1" dirty="0" err="1">
                <a:solidFill>
                  <a:srgbClr val="000000"/>
                </a:solidFill>
              </a:rPr>
              <a:t>props</a:t>
            </a:r>
            <a:r>
              <a:rPr lang="en-US" sz="1800" dirty="0">
                <a:solidFill>
                  <a:srgbClr val="000000"/>
                </a:solidFill>
              </a:rPr>
              <a:t>(), </a:t>
            </a:r>
            <a:r>
              <a:rPr lang="en-US" sz="1800" b="1" dirty="0">
                <a:solidFill>
                  <a:srgbClr val="000000"/>
                </a:solidFill>
              </a:rPr>
              <a:t>"</a:t>
            </a:r>
            <a:r>
              <a:rPr lang="en-US" sz="1800" b="1" dirty="0" err="1">
                <a:solidFill>
                  <a:srgbClr val="000000"/>
                </a:solidFill>
              </a:rPr>
              <a:t>RingStore</a:t>
            </a:r>
            <a:r>
              <a:rPr lang="en-US" sz="1800" b="1" dirty="0">
                <a:solidFill>
                  <a:srgbClr val="000000"/>
                </a:solidFill>
              </a:rPr>
              <a:t>" </a:t>
            </a:r>
            <a:r>
              <a:rPr lang="en-US" sz="1800" dirty="0">
                <a:solidFill>
                  <a:srgbClr val="000000"/>
                </a:solidFill>
              </a:rPr>
              <a:t>+ </a:t>
            </a:r>
            <a:r>
              <a:rPr lang="en-US" sz="1800" dirty="0" err="1">
                <a:solidFill>
                  <a:srgbClr val="000000"/>
                </a:solidFill>
              </a:rPr>
              <a:t>i</a:t>
            </a:r>
            <a:r>
              <a:rPr lang="en-US" sz="1800" dirty="0">
                <a:solidFill>
                  <a:srgbClr val="000000"/>
                </a:solidFill>
              </a:rPr>
              <a:t>)</a:t>
            </a:r>
          </a:p>
        </p:txBody>
      </p:sp>
      <p:pic>
        <p:nvPicPr>
          <p:cNvPr id="5" name="Picture 4"/>
          <p:cNvPicPr>
            <a:picLocks noChangeAspect="1"/>
          </p:cNvPicPr>
          <p:nvPr/>
        </p:nvPicPr>
        <p:blipFill>
          <a:blip r:embed="rId2"/>
          <a:stretch>
            <a:fillRect/>
          </a:stretch>
        </p:blipFill>
        <p:spPr>
          <a:xfrm>
            <a:off x="5791200" y="2019300"/>
            <a:ext cx="2297161" cy="1790700"/>
          </a:xfrm>
          <a:prstGeom prst="rect">
            <a:avLst/>
          </a:prstGeom>
        </p:spPr>
      </p:pic>
    </p:spTree>
    <p:extLst>
      <p:ext uri="{BB962C8B-B14F-4D97-AF65-F5344CB8AC3E}">
        <p14:creationId xmlns:p14="http://schemas.microsoft.com/office/powerpoint/2010/main" val="4294049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Some topics</a:t>
            </a:r>
            <a:endParaRPr lang="en-US" dirty="0"/>
          </a:p>
        </p:txBody>
      </p:sp>
      <p:pic>
        <p:nvPicPr>
          <p:cNvPr id="5" name="Picture 4"/>
          <p:cNvPicPr>
            <a:picLocks noChangeAspect="1"/>
          </p:cNvPicPr>
          <p:nvPr/>
        </p:nvPicPr>
        <p:blipFill>
          <a:blip r:embed="rId2"/>
          <a:stretch>
            <a:fillRect/>
          </a:stretch>
        </p:blipFill>
        <p:spPr>
          <a:xfrm>
            <a:off x="26364" y="2002790"/>
            <a:ext cx="8960606" cy="3102610"/>
          </a:xfrm>
          <a:prstGeom prst="rect">
            <a:avLst/>
          </a:prstGeom>
        </p:spPr>
      </p:pic>
      <p:sp>
        <p:nvSpPr>
          <p:cNvPr id="6" name="Text Box 93"/>
          <p:cNvSpPr txBox="1">
            <a:spLocks noChangeArrowheads="1"/>
          </p:cNvSpPr>
          <p:nvPr/>
        </p:nvSpPr>
        <p:spPr bwMode="auto">
          <a:xfrm>
            <a:off x="4267200" y="5943600"/>
            <a:ext cx="3733800" cy="37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pPr>
            <a:r>
              <a:rPr lang="en-US" sz="1800" dirty="0" smtClean="0">
                <a:solidFill>
                  <a:srgbClr val="003367"/>
                </a:solidFill>
              </a:rPr>
              <a:t>From http://</a:t>
            </a:r>
            <a:r>
              <a:rPr lang="en-US" sz="1800" b="1" dirty="0" err="1" smtClean="0">
                <a:solidFill>
                  <a:srgbClr val="003367"/>
                </a:solidFill>
              </a:rPr>
              <a:t>paxos.systems</a:t>
            </a:r>
            <a:r>
              <a:rPr lang="en-US" sz="1800" b="1" dirty="0" smtClean="0">
                <a:solidFill>
                  <a:srgbClr val="003367"/>
                </a:solidFill>
              </a:rPr>
              <a:t> </a:t>
            </a:r>
            <a:endParaRPr lang="en-US" sz="1800" b="1" dirty="0">
              <a:solidFill>
                <a:srgbClr val="003367"/>
              </a:solidFill>
            </a:endParaRPr>
          </a:p>
        </p:txBody>
      </p:sp>
    </p:spTree>
    <p:extLst>
      <p:ext uri="{BB962C8B-B14F-4D97-AF65-F5344CB8AC3E}">
        <p14:creationId xmlns:p14="http://schemas.microsoft.com/office/powerpoint/2010/main" val="14797476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Looking up a value named by a string</a:t>
            </a:r>
            <a:endParaRPr lang="en-US" sz="3200" dirty="0"/>
          </a:p>
        </p:txBody>
      </p:sp>
      <p:sp>
        <p:nvSpPr>
          <p:cNvPr id="3" name="Rectangle 2"/>
          <p:cNvSpPr/>
          <p:nvPr/>
        </p:nvSpPr>
        <p:spPr>
          <a:xfrm>
            <a:off x="457200" y="2172831"/>
            <a:ext cx="8229600" cy="1938992"/>
          </a:xfrm>
          <a:prstGeom prst="rect">
            <a:avLst/>
          </a:prstGeom>
        </p:spPr>
        <p:txBody>
          <a:bodyPr wrap="square">
            <a:spAutoFit/>
          </a:bodyPr>
          <a:lstStyle/>
          <a:p>
            <a:r>
              <a:rPr lang="en-US" sz="2000" b="1" dirty="0">
                <a:solidFill>
                  <a:srgbClr val="000000"/>
                </a:solidFill>
              </a:rPr>
              <a:t>private </a:t>
            </a:r>
            <a:r>
              <a:rPr lang="en-US" sz="2000" b="1" dirty="0" err="1">
                <a:solidFill>
                  <a:srgbClr val="000000"/>
                </a:solidFill>
              </a:rPr>
              <a:t>def</a:t>
            </a:r>
            <a:r>
              <a:rPr lang="en-US" sz="2000" b="1" dirty="0">
                <a:solidFill>
                  <a:srgbClr val="000000"/>
                </a:solidFill>
              </a:rPr>
              <a:t> </a:t>
            </a:r>
            <a:r>
              <a:rPr lang="en-US" sz="2000" dirty="0" err="1">
                <a:solidFill>
                  <a:srgbClr val="000000"/>
                </a:solidFill>
              </a:rPr>
              <a:t>hashForKey</a:t>
            </a:r>
            <a:r>
              <a:rPr lang="en-US" sz="2000" dirty="0" smtClean="0">
                <a:solidFill>
                  <a:srgbClr val="000000"/>
                </a:solidFill>
              </a:rPr>
              <a:t>(anything: String)</a:t>
            </a:r>
            <a:r>
              <a:rPr lang="en-US" sz="2000" dirty="0">
                <a:solidFill>
                  <a:srgbClr val="000000"/>
                </a:solidFill>
              </a:rPr>
              <a:t>: </a:t>
            </a:r>
            <a:r>
              <a:rPr lang="en-US" sz="2000" dirty="0" err="1">
                <a:solidFill>
                  <a:srgbClr val="000000"/>
                </a:solidFill>
              </a:rPr>
              <a:t>BigInt</a:t>
            </a:r>
            <a:r>
              <a:rPr lang="en-US" sz="2000" dirty="0">
                <a:solidFill>
                  <a:srgbClr val="000000"/>
                </a:solidFill>
              </a:rPr>
              <a:t> =</a:t>
            </a:r>
            <a:br>
              <a:rPr lang="en-US" sz="2000" dirty="0">
                <a:solidFill>
                  <a:srgbClr val="000000"/>
                </a:solidFill>
              </a:rPr>
            </a:br>
            <a:r>
              <a:rPr lang="en-US" sz="2000" dirty="0" smtClean="0">
                <a:solidFill>
                  <a:srgbClr val="000000"/>
                </a:solidFill>
              </a:rPr>
              <a:t>{</a:t>
            </a:r>
            <a:r>
              <a:rPr lang="en-US" sz="2000" dirty="0">
                <a:solidFill>
                  <a:srgbClr val="000000"/>
                </a:solidFill>
              </a:rPr>
              <a:t/>
            </a:r>
            <a:br>
              <a:rPr lang="en-US" sz="2000" dirty="0">
                <a:solidFill>
                  <a:srgbClr val="000000"/>
                </a:solidFill>
              </a:rPr>
            </a:br>
            <a:r>
              <a:rPr lang="en-US" sz="2000" dirty="0">
                <a:solidFill>
                  <a:srgbClr val="000000"/>
                </a:solidFill>
              </a:rPr>
              <a:t>  </a:t>
            </a:r>
            <a:r>
              <a:rPr lang="en-US" sz="2000" b="1" dirty="0" err="1">
                <a:solidFill>
                  <a:srgbClr val="000000"/>
                </a:solidFill>
              </a:rPr>
              <a:t>val</a:t>
            </a:r>
            <a:r>
              <a:rPr lang="en-US" sz="2000" b="1" dirty="0">
                <a:solidFill>
                  <a:srgbClr val="000000"/>
                </a:solidFill>
              </a:rPr>
              <a:t> </a:t>
            </a:r>
            <a:r>
              <a:rPr lang="en-US" sz="2000" dirty="0">
                <a:solidFill>
                  <a:srgbClr val="000000"/>
                </a:solidFill>
              </a:rPr>
              <a:t>md: </a:t>
            </a:r>
            <a:r>
              <a:rPr lang="en-US" sz="2000" dirty="0" err="1">
                <a:solidFill>
                  <a:srgbClr val="000000"/>
                </a:solidFill>
              </a:rPr>
              <a:t>MessageDigest</a:t>
            </a:r>
            <a:r>
              <a:rPr lang="en-US" sz="2000" dirty="0">
                <a:solidFill>
                  <a:srgbClr val="000000"/>
                </a:solidFill>
              </a:rPr>
              <a:t> = </a:t>
            </a:r>
            <a:r>
              <a:rPr lang="en-US" sz="2000" dirty="0" err="1">
                <a:solidFill>
                  <a:srgbClr val="000000"/>
                </a:solidFill>
              </a:rPr>
              <a:t>MessageDigest.getInstance</a:t>
            </a:r>
            <a:r>
              <a:rPr lang="en-US" sz="2000" dirty="0">
                <a:solidFill>
                  <a:srgbClr val="000000"/>
                </a:solidFill>
              </a:rPr>
              <a:t>(</a:t>
            </a:r>
            <a:r>
              <a:rPr lang="en-US" sz="2000" b="1" dirty="0">
                <a:solidFill>
                  <a:srgbClr val="000000"/>
                </a:solidFill>
              </a:rPr>
              <a:t>"MD5"</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b="1" dirty="0" err="1">
                <a:solidFill>
                  <a:srgbClr val="000000"/>
                </a:solidFill>
              </a:rPr>
              <a:t>val</a:t>
            </a:r>
            <a:r>
              <a:rPr lang="en-US" sz="2000" b="1" dirty="0">
                <a:solidFill>
                  <a:srgbClr val="000000"/>
                </a:solidFill>
              </a:rPr>
              <a:t> </a:t>
            </a:r>
            <a:r>
              <a:rPr lang="en-US" sz="2000" dirty="0">
                <a:solidFill>
                  <a:srgbClr val="000000"/>
                </a:solidFill>
              </a:rPr>
              <a:t>digest: Array[Byte] = </a:t>
            </a:r>
            <a:r>
              <a:rPr lang="en-US" sz="2000" dirty="0" err="1">
                <a:solidFill>
                  <a:srgbClr val="000000"/>
                </a:solidFill>
              </a:rPr>
              <a:t>md.digest</a:t>
            </a:r>
            <a:r>
              <a:rPr lang="en-US" sz="2000" dirty="0" smtClean="0">
                <a:solidFill>
                  <a:srgbClr val="000000"/>
                </a:solidFill>
              </a:rPr>
              <a:t>(</a:t>
            </a:r>
            <a:r>
              <a:rPr lang="en-US" sz="2000" dirty="0" err="1" smtClean="0">
                <a:solidFill>
                  <a:srgbClr val="000000"/>
                </a:solidFill>
              </a:rPr>
              <a:t>string.getBytes</a:t>
            </a:r>
            <a:r>
              <a:rPr lang="en-US" sz="2000" dirty="0">
                <a:solidFill>
                  <a:srgbClr val="000000"/>
                </a:solidFill>
              </a:rPr>
              <a:t>)</a:t>
            </a:r>
            <a:br>
              <a:rPr lang="en-US" sz="2000" dirty="0">
                <a:solidFill>
                  <a:srgbClr val="000000"/>
                </a:solidFill>
              </a:rPr>
            </a:br>
            <a:r>
              <a:rPr lang="en-US" sz="2000" dirty="0">
                <a:solidFill>
                  <a:srgbClr val="000000"/>
                </a:solidFill>
              </a:rPr>
              <a:t>  </a:t>
            </a:r>
            <a:r>
              <a:rPr lang="en-US" sz="2000" i="1" dirty="0" err="1">
                <a:solidFill>
                  <a:srgbClr val="000000"/>
                </a:solidFill>
              </a:rPr>
              <a:t>BigInt</a:t>
            </a:r>
            <a:r>
              <a:rPr lang="en-US" sz="2000" dirty="0">
                <a:solidFill>
                  <a:srgbClr val="000000"/>
                </a:solidFill>
              </a:rPr>
              <a:t>(1, digest)</a:t>
            </a:r>
            <a:br>
              <a:rPr lang="en-US" sz="2000" dirty="0">
                <a:solidFill>
                  <a:srgbClr val="000000"/>
                </a:solidFill>
              </a:rPr>
            </a:br>
            <a:r>
              <a:rPr lang="en-US" sz="2000" dirty="0">
                <a:solidFill>
                  <a:srgbClr val="000000"/>
                </a:solidFill>
              </a:rPr>
              <a:t>}</a:t>
            </a:r>
          </a:p>
        </p:txBody>
      </p:sp>
    </p:spTree>
    <p:extLst>
      <p:ext uri="{BB962C8B-B14F-4D97-AF65-F5344CB8AC3E}">
        <p14:creationId xmlns:p14="http://schemas.microsoft.com/office/powerpoint/2010/main" val="3363366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“RPC call</a:t>
            </a:r>
            <a:r>
              <a:rPr lang="en-US" dirty="0" smtClean="0"/>
              <a:t>”</a:t>
            </a:r>
            <a:endParaRPr lang="en-US" dirty="0"/>
          </a:p>
        </p:txBody>
      </p:sp>
      <p:sp>
        <p:nvSpPr>
          <p:cNvPr id="3" name="Rectangle 2"/>
          <p:cNvSpPr/>
          <p:nvPr/>
        </p:nvSpPr>
        <p:spPr>
          <a:xfrm>
            <a:off x="457200" y="2133600"/>
            <a:ext cx="8305800" cy="3477875"/>
          </a:xfrm>
          <a:prstGeom prst="rect">
            <a:avLst/>
          </a:prstGeom>
        </p:spPr>
        <p:txBody>
          <a:bodyPr wrap="square">
            <a:spAutoFit/>
          </a:bodyPr>
          <a:lstStyle/>
          <a:p>
            <a:r>
              <a:rPr lang="en-US" sz="2000" dirty="0" smtClean="0">
                <a:solidFill>
                  <a:srgbClr val="000000"/>
                </a:solidFill>
              </a:rPr>
              <a:t>implicit </a:t>
            </a:r>
            <a:r>
              <a:rPr lang="en-US" sz="2000" dirty="0" err="1">
                <a:solidFill>
                  <a:srgbClr val="000000"/>
                </a:solidFill>
              </a:rPr>
              <a:t>val</a:t>
            </a:r>
            <a:r>
              <a:rPr lang="en-US" sz="2000" dirty="0">
                <a:solidFill>
                  <a:srgbClr val="000000"/>
                </a:solidFill>
              </a:rPr>
              <a:t> timeout = Timeout(5 seconds)</a:t>
            </a:r>
          </a:p>
          <a:p>
            <a:r>
              <a:rPr lang="en-US" sz="2000" dirty="0" smtClean="0">
                <a:solidFill>
                  <a:srgbClr val="000000"/>
                </a:solidFill>
              </a:rPr>
              <a:t>import </a:t>
            </a:r>
            <a:r>
              <a:rPr lang="en-US" sz="2000" dirty="0" err="1">
                <a:solidFill>
                  <a:srgbClr val="000000"/>
                </a:solidFill>
              </a:rPr>
              <a:t>scala.concurrent.ExecutionContext.Implicits.global</a:t>
            </a:r>
            <a:endParaRPr lang="en-US" sz="2000" dirty="0">
              <a:solidFill>
                <a:srgbClr val="000000"/>
              </a:solidFill>
            </a:endParaRPr>
          </a:p>
          <a:p>
            <a:endParaRPr lang="en-US" sz="2000" dirty="0">
              <a:solidFill>
                <a:srgbClr val="000000"/>
              </a:solidFill>
            </a:endParaRPr>
          </a:p>
          <a:p>
            <a:r>
              <a:rPr lang="en-US" sz="2000" dirty="0" err="1" smtClean="0">
                <a:solidFill>
                  <a:srgbClr val="000000"/>
                </a:solidFill>
              </a:rPr>
              <a:t>def</a:t>
            </a:r>
            <a:r>
              <a:rPr lang="en-US" sz="2000" dirty="0" smtClean="0">
                <a:solidFill>
                  <a:srgbClr val="000000"/>
                </a:solidFill>
              </a:rPr>
              <a:t> </a:t>
            </a:r>
            <a:r>
              <a:rPr lang="en-US" sz="2000" dirty="0">
                <a:solidFill>
                  <a:srgbClr val="000000"/>
                </a:solidFill>
              </a:rPr>
              <a:t>read(key: </a:t>
            </a:r>
            <a:r>
              <a:rPr lang="en-US" sz="2000" dirty="0" err="1">
                <a:solidFill>
                  <a:srgbClr val="000000"/>
                </a:solidFill>
              </a:rPr>
              <a:t>BigInt</a:t>
            </a:r>
            <a:r>
              <a:rPr lang="en-US" sz="2000" dirty="0">
                <a:solidFill>
                  <a:srgbClr val="000000"/>
                </a:solidFill>
              </a:rPr>
              <a:t>): Option[</a:t>
            </a:r>
            <a:r>
              <a:rPr lang="en-US" sz="2000" dirty="0" err="1">
                <a:solidFill>
                  <a:srgbClr val="000000"/>
                </a:solidFill>
              </a:rPr>
              <a:t>RingCell</a:t>
            </a:r>
            <a:r>
              <a:rPr lang="en-US" sz="2000" dirty="0">
                <a:solidFill>
                  <a:srgbClr val="000000"/>
                </a:solidFill>
              </a:rPr>
              <a:t>] = {</a:t>
            </a:r>
          </a:p>
          <a:p>
            <a:r>
              <a:rPr lang="en-US" sz="2000" dirty="0" smtClean="0">
                <a:solidFill>
                  <a:srgbClr val="000000"/>
                </a:solidFill>
              </a:rPr>
              <a:t>      </a:t>
            </a:r>
            <a:r>
              <a:rPr lang="en-US" sz="2000" dirty="0" err="1" smtClean="0">
                <a:solidFill>
                  <a:srgbClr val="000000"/>
                </a:solidFill>
              </a:rPr>
              <a:t>val</a:t>
            </a:r>
            <a:r>
              <a:rPr lang="en-US" sz="2000" dirty="0" smtClean="0">
                <a:solidFill>
                  <a:srgbClr val="000000"/>
                </a:solidFill>
              </a:rPr>
              <a:t> </a:t>
            </a:r>
            <a:r>
              <a:rPr lang="en-US" sz="2000" dirty="0">
                <a:solidFill>
                  <a:srgbClr val="000000"/>
                </a:solidFill>
              </a:rPr>
              <a:t>future = ask(route(key), Get(key)).</a:t>
            </a:r>
            <a:r>
              <a:rPr lang="en-US" sz="2000" dirty="0" err="1">
                <a:solidFill>
                  <a:srgbClr val="000000"/>
                </a:solidFill>
              </a:rPr>
              <a:t>mapTo</a:t>
            </a:r>
            <a:r>
              <a:rPr lang="en-US" sz="2000" dirty="0">
                <a:solidFill>
                  <a:srgbClr val="000000"/>
                </a:solidFill>
              </a:rPr>
              <a:t>[Option[</a:t>
            </a:r>
            <a:r>
              <a:rPr lang="en-US" sz="2000" dirty="0" err="1">
                <a:solidFill>
                  <a:srgbClr val="000000"/>
                </a:solidFill>
              </a:rPr>
              <a:t>RingCell</a:t>
            </a:r>
            <a:r>
              <a:rPr lang="en-US" sz="2000" dirty="0">
                <a:solidFill>
                  <a:srgbClr val="000000"/>
                </a:solidFill>
              </a:rPr>
              <a:t>]]</a:t>
            </a:r>
          </a:p>
          <a:p>
            <a:r>
              <a:rPr lang="en-US" sz="2000" dirty="0">
                <a:solidFill>
                  <a:srgbClr val="000000"/>
                </a:solidFill>
              </a:rPr>
              <a:t>      </a:t>
            </a:r>
            <a:r>
              <a:rPr lang="en-US" sz="2000" dirty="0" err="1">
                <a:solidFill>
                  <a:srgbClr val="000000"/>
                </a:solidFill>
              </a:rPr>
              <a:t>val</a:t>
            </a:r>
            <a:r>
              <a:rPr lang="en-US" sz="2000" dirty="0">
                <a:solidFill>
                  <a:srgbClr val="000000"/>
                </a:solidFill>
              </a:rPr>
              <a:t> </a:t>
            </a:r>
            <a:r>
              <a:rPr lang="en-US" sz="2000" dirty="0" err="1">
                <a:solidFill>
                  <a:srgbClr val="000000"/>
                </a:solidFill>
              </a:rPr>
              <a:t>optValue</a:t>
            </a:r>
            <a:r>
              <a:rPr lang="en-US" sz="2000" dirty="0">
                <a:solidFill>
                  <a:srgbClr val="000000"/>
                </a:solidFill>
              </a:rPr>
              <a:t> = </a:t>
            </a:r>
            <a:r>
              <a:rPr lang="en-US" sz="2000" dirty="0" err="1">
                <a:solidFill>
                  <a:srgbClr val="000000"/>
                </a:solidFill>
              </a:rPr>
              <a:t>Await.result</a:t>
            </a:r>
            <a:r>
              <a:rPr lang="en-US" sz="2000" dirty="0">
                <a:solidFill>
                  <a:srgbClr val="000000"/>
                </a:solidFill>
              </a:rPr>
              <a:t>(future, </a:t>
            </a:r>
            <a:r>
              <a:rPr lang="en-US" sz="2000" dirty="0" err="1">
                <a:solidFill>
                  <a:srgbClr val="000000"/>
                </a:solidFill>
              </a:rPr>
              <a:t>timeout.duration</a:t>
            </a:r>
            <a:r>
              <a:rPr lang="en-US" sz="2000" dirty="0">
                <a:solidFill>
                  <a:srgbClr val="000000"/>
                </a:solidFill>
              </a:rPr>
              <a:t>)</a:t>
            </a:r>
          </a:p>
          <a:p>
            <a:r>
              <a:rPr lang="en-US" sz="2000" dirty="0" smtClean="0">
                <a:solidFill>
                  <a:srgbClr val="000000"/>
                </a:solidFill>
              </a:rPr>
              <a:t>}</a:t>
            </a:r>
          </a:p>
          <a:p>
            <a:endParaRPr lang="en-US" sz="2000" dirty="0">
              <a:solidFill>
                <a:srgbClr val="000000"/>
              </a:solidFill>
            </a:endParaRPr>
          </a:p>
          <a:p>
            <a:r>
              <a:rPr lang="en-US" sz="2000" dirty="0" smtClean="0">
                <a:solidFill>
                  <a:srgbClr val="000000"/>
                </a:solidFill>
              </a:rPr>
              <a:t>if </a:t>
            </a:r>
            <a:r>
              <a:rPr lang="en-US" sz="2000" dirty="0">
                <a:solidFill>
                  <a:srgbClr val="000000"/>
                </a:solidFill>
              </a:rPr>
              <a:t>(</a:t>
            </a:r>
            <a:r>
              <a:rPr lang="en-US" sz="2000" dirty="0" err="1">
                <a:solidFill>
                  <a:srgbClr val="000000"/>
                </a:solidFill>
              </a:rPr>
              <a:t>optValue.isDefined</a:t>
            </a:r>
            <a:r>
              <a:rPr lang="en-US" sz="2000" dirty="0">
                <a:solidFill>
                  <a:srgbClr val="000000"/>
                </a:solidFill>
              </a:rPr>
              <a:t>)</a:t>
            </a:r>
          </a:p>
          <a:p>
            <a:r>
              <a:rPr lang="en-US" sz="2000" dirty="0">
                <a:solidFill>
                  <a:srgbClr val="000000"/>
                </a:solidFill>
              </a:rPr>
              <a:t>	  </a:t>
            </a:r>
            <a:r>
              <a:rPr lang="en-US" sz="2000" dirty="0" err="1" smtClean="0">
                <a:solidFill>
                  <a:srgbClr val="000000"/>
                </a:solidFill>
              </a:rPr>
              <a:t>optValue.get</a:t>
            </a:r>
            <a:endParaRPr lang="en-US" sz="2000" dirty="0" smtClean="0">
              <a:solidFill>
                <a:srgbClr val="000000"/>
              </a:solidFill>
            </a:endParaRPr>
          </a:p>
          <a:p>
            <a:r>
              <a:rPr lang="en-US" sz="2000" dirty="0" smtClean="0">
                <a:solidFill>
                  <a:srgbClr val="000000"/>
                </a:solidFill>
              </a:rPr>
              <a:t>else</a:t>
            </a:r>
            <a:r>
              <a:rPr lang="en-US" sz="2000" dirty="0">
                <a:solidFill>
                  <a:srgbClr val="000000"/>
                </a:solidFill>
              </a:rPr>
              <a:t>…</a:t>
            </a:r>
          </a:p>
        </p:txBody>
      </p:sp>
      <p:pic>
        <p:nvPicPr>
          <p:cNvPr id="4" name="Picture 3"/>
          <p:cNvPicPr>
            <a:picLocks noChangeAspect="1"/>
          </p:cNvPicPr>
          <p:nvPr/>
        </p:nvPicPr>
        <p:blipFill>
          <a:blip r:embed="rId2"/>
          <a:stretch>
            <a:fillRect/>
          </a:stretch>
        </p:blipFill>
        <p:spPr>
          <a:xfrm>
            <a:off x="6400800" y="4648200"/>
            <a:ext cx="2297161" cy="1790700"/>
          </a:xfrm>
          <a:prstGeom prst="rect">
            <a:avLst/>
          </a:prstGeom>
        </p:spPr>
      </p:pic>
    </p:spTree>
    <p:extLst>
      <p:ext uri="{BB962C8B-B14F-4D97-AF65-F5344CB8AC3E}">
        <p14:creationId xmlns:p14="http://schemas.microsoft.com/office/powerpoint/2010/main" val="16567586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Concurrency in </a:t>
            </a:r>
            <a:r>
              <a:rPr lang="en-US" dirty="0" err="1" smtClean="0"/>
              <a:t>Scala</a:t>
            </a:r>
            <a:endParaRPr lang="en-US" dirty="0"/>
          </a:p>
        </p:txBody>
      </p:sp>
      <p:pic>
        <p:nvPicPr>
          <p:cNvPr id="3" name="Picture 2"/>
          <p:cNvPicPr>
            <a:picLocks noChangeAspect="1"/>
          </p:cNvPicPr>
          <p:nvPr/>
        </p:nvPicPr>
        <p:blipFill>
          <a:blip r:embed="rId2"/>
          <a:stretch>
            <a:fillRect/>
          </a:stretch>
        </p:blipFill>
        <p:spPr>
          <a:xfrm>
            <a:off x="762000" y="2374900"/>
            <a:ext cx="7493000" cy="2108200"/>
          </a:xfrm>
          <a:prstGeom prst="rect">
            <a:avLst/>
          </a:prstGeom>
        </p:spPr>
      </p:pic>
      <p:sp>
        <p:nvSpPr>
          <p:cNvPr id="4" name="Rectangle 3"/>
          <p:cNvSpPr/>
          <p:nvPr/>
        </p:nvSpPr>
        <p:spPr>
          <a:xfrm>
            <a:off x="838200" y="5105400"/>
            <a:ext cx="7391400" cy="369332"/>
          </a:xfrm>
          <a:prstGeom prst="rect">
            <a:avLst/>
          </a:prstGeom>
        </p:spPr>
        <p:txBody>
          <a:bodyPr wrap="square">
            <a:spAutoFit/>
          </a:bodyPr>
          <a:lstStyle/>
          <a:p>
            <a:r>
              <a:rPr lang="en-US" sz="1800" dirty="0">
                <a:hlinkClick r:id="rId3"/>
              </a:rPr>
              <a:t>http://docs.scala-lang.org/overviews/core/futures.html</a:t>
            </a:r>
            <a:endParaRPr lang="en-US" sz="1800" dirty="0"/>
          </a:p>
        </p:txBody>
      </p:sp>
      <p:pic>
        <p:nvPicPr>
          <p:cNvPr id="6" name="Picture 5"/>
          <p:cNvPicPr>
            <a:picLocks noChangeAspect="1"/>
          </p:cNvPicPr>
          <p:nvPr/>
        </p:nvPicPr>
        <p:blipFill>
          <a:blip r:embed="rId4"/>
          <a:stretch>
            <a:fillRect/>
          </a:stretch>
        </p:blipFill>
        <p:spPr>
          <a:xfrm>
            <a:off x="6400800" y="5410200"/>
            <a:ext cx="2659569" cy="1181100"/>
          </a:xfrm>
          <a:prstGeom prst="rect">
            <a:avLst/>
          </a:prstGeom>
        </p:spPr>
      </p:pic>
    </p:spTree>
    <p:extLst>
      <p:ext uri="{BB962C8B-B14F-4D97-AF65-F5344CB8AC3E}">
        <p14:creationId xmlns:p14="http://schemas.microsoft.com/office/powerpoint/2010/main" val="202076191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networked systems</a:t>
            </a:r>
            <a:endParaRPr lang="en-US" dirty="0"/>
          </a:p>
        </p:txBody>
      </p:sp>
      <p:sp>
        <p:nvSpPr>
          <p:cNvPr id="3" name="Content Placeholder 2"/>
          <p:cNvSpPr>
            <a:spLocks noGrp="1"/>
          </p:cNvSpPr>
          <p:nvPr>
            <p:ph idx="1"/>
          </p:nvPr>
        </p:nvSpPr>
        <p:spPr/>
        <p:txBody>
          <a:bodyPr/>
          <a:lstStyle/>
          <a:p>
            <a:pPr marL="0" indent="0">
              <a:buNone/>
            </a:pPr>
            <a:r>
              <a:rPr lang="en-US" sz="2400" b="0" dirty="0" smtClean="0"/>
              <a:t>In November we will study some topics in secure networked systems.</a:t>
            </a:r>
          </a:p>
          <a:p>
            <a:r>
              <a:rPr lang="en-US" sz="2000" b="0" dirty="0" smtClean="0"/>
              <a:t>Brief review of basic crypto (PKI, SSL, signing, certificates) </a:t>
            </a:r>
          </a:p>
          <a:p>
            <a:r>
              <a:rPr lang="en-US" sz="2000" b="0" dirty="0" smtClean="0"/>
              <a:t>Security for multi-domain (“federated”) Internet-scale systems</a:t>
            </a:r>
          </a:p>
          <a:p>
            <a:r>
              <a:rPr lang="en-US" sz="2000" b="0" dirty="0" smtClean="0"/>
              <a:t>Examples: DNS(SEC), federated clouds, P2P-DHT, </a:t>
            </a:r>
            <a:r>
              <a:rPr lang="en-US" sz="2000" b="0" dirty="0" err="1" smtClean="0"/>
              <a:t>Bitcoin</a:t>
            </a:r>
            <a:endParaRPr lang="en-US" sz="2000" b="0" dirty="0" smtClean="0"/>
          </a:p>
          <a:p>
            <a:r>
              <a:rPr lang="en-US" sz="2000" b="0" dirty="0" smtClean="0"/>
              <a:t>Distributed authorization and accountability</a:t>
            </a:r>
          </a:p>
          <a:p>
            <a:r>
              <a:rPr lang="en-US" sz="2000" b="0" dirty="0" smtClean="0"/>
              <a:t>Using </a:t>
            </a:r>
            <a:r>
              <a:rPr lang="en-US" sz="2000" dirty="0" smtClean="0"/>
              <a:t>trust logic </a:t>
            </a:r>
            <a:r>
              <a:rPr lang="en-US" sz="2000" b="0" dirty="0" smtClean="0"/>
              <a:t>as a system-building tool</a:t>
            </a:r>
            <a:endParaRPr lang="en-US" sz="2000" b="0" dirty="0"/>
          </a:p>
        </p:txBody>
      </p:sp>
    </p:spTree>
    <p:extLst>
      <p:ext uri="{BB962C8B-B14F-4D97-AF65-F5344CB8AC3E}">
        <p14:creationId xmlns:p14="http://schemas.microsoft.com/office/powerpoint/2010/main" val="2868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90424" y="1371600"/>
            <a:ext cx="10620224" cy="4343400"/>
          </a:xfrm>
          <a:prstGeom prst="rect">
            <a:avLst/>
          </a:prstGeom>
        </p:spPr>
      </p:pic>
      <p:sp>
        <p:nvSpPr>
          <p:cNvPr id="4" name="Title 3"/>
          <p:cNvSpPr>
            <a:spLocks noGrp="1"/>
          </p:cNvSpPr>
          <p:nvPr>
            <p:ph type="title"/>
          </p:nvPr>
        </p:nvSpPr>
        <p:spPr/>
        <p:txBody>
          <a:bodyPr/>
          <a:lstStyle/>
          <a:p>
            <a:r>
              <a:rPr lang="en-US" dirty="0" smtClean="0"/>
              <a:t>Principals in a networked system</a:t>
            </a:r>
            <a:endParaRPr lang="en-US" dirty="0"/>
          </a:p>
        </p:txBody>
      </p:sp>
      <p:pic>
        <p:nvPicPr>
          <p:cNvPr id="5" name="Picture 4"/>
          <p:cNvPicPr>
            <a:picLocks noChangeAspect="1"/>
          </p:cNvPicPr>
          <p:nvPr/>
        </p:nvPicPr>
        <p:blipFill>
          <a:blip r:embed="rId3"/>
          <a:stretch>
            <a:fillRect/>
          </a:stretch>
        </p:blipFill>
        <p:spPr>
          <a:xfrm>
            <a:off x="228600" y="5791200"/>
            <a:ext cx="4192588" cy="1099695"/>
          </a:xfrm>
          <a:prstGeom prst="rect">
            <a:avLst/>
          </a:prstGeom>
        </p:spPr>
      </p:pic>
      <p:sp>
        <p:nvSpPr>
          <p:cNvPr id="6" name="TextBox 5"/>
          <p:cNvSpPr txBox="1"/>
          <p:nvPr/>
        </p:nvSpPr>
        <p:spPr>
          <a:xfrm>
            <a:off x="6435725" y="6477000"/>
            <a:ext cx="2109321" cy="369332"/>
          </a:xfrm>
          <a:prstGeom prst="rect">
            <a:avLst/>
          </a:prstGeom>
          <a:noFill/>
        </p:spPr>
        <p:txBody>
          <a:bodyPr wrap="none">
            <a:spAutoFit/>
          </a:bodyPr>
          <a:lstStyle/>
          <a:p>
            <a:pPr>
              <a:defRPr/>
            </a:pPr>
            <a:r>
              <a:rPr lang="en-US" sz="1800" dirty="0" smtClean="0">
                <a:solidFill>
                  <a:srgbClr val="B5B5B5">
                    <a:lumMod val="50000"/>
                  </a:srgbClr>
                </a:solidFill>
                <a:ea typeface="ＭＳ Ｐゴシック" charset="-128"/>
                <a:cs typeface="ＭＳ Ｐゴシック" charset="-128"/>
              </a:rPr>
              <a:t>[https://</a:t>
            </a:r>
            <a:r>
              <a:rPr lang="en-US" sz="1800" dirty="0" err="1" smtClean="0">
                <a:solidFill>
                  <a:srgbClr val="B5B5B5">
                    <a:lumMod val="50000"/>
                  </a:srgbClr>
                </a:solidFill>
                <a:ea typeface="ＭＳ Ｐゴシック" charset="-128"/>
                <a:cs typeface="ＭＳ Ｐゴシック" charset="-128"/>
              </a:rPr>
              <a:t>keybase.io</a:t>
            </a:r>
            <a:r>
              <a:rPr lang="en-US" sz="1800" dirty="0" smtClean="0">
                <a:solidFill>
                  <a:srgbClr val="B5B5B5">
                    <a:lumMod val="50000"/>
                  </a:srgbClr>
                </a:solidFill>
                <a:ea typeface="ＭＳ Ｐゴシック" charset="-128"/>
                <a:cs typeface="ＭＳ Ｐゴシック" charset="-128"/>
              </a:rPr>
              <a:t>]</a:t>
            </a:r>
            <a:endParaRPr lang="en-US" sz="1800" dirty="0">
              <a:solidFill>
                <a:srgbClr val="B5B5B5">
                  <a:lumMod val="50000"/>
                </a:srgbClr>
              </a:solidFill>
              <a:ea typeface="ＭＳ Ｐゴシック" charset="-128"/>
              <a:cs typeface="ＭＳ Ｐゴシック" charset="-128"/>
            </a:endParaRPr>
          </a:p>
        </p:txBody>
      </p:sp>
    </p:spTree>
    <p:extLst>
      <p:ext uri="{BB962C8B-B14F-4D97-AF65-F5344CB8AC3E}">
        <p14:creationId xmlns:p14="http://schemas.microsoft.com/office/powerpoint/2010/main" val="285520189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stretch>
            <a:fillRect/>
          </a:stretch>
        </p:blipFill>
        <p:spPr>
          <a:xfrm>
            <a:off x="1524000" y="4247591"/>
            <a:ext cx="1353261" cy="2204009"/>
          </a:xfrm>
          <a:prstGeom prst="rect">
            <a:avLst/>
          </a:prstGeom>
        </p:spPr>
      </p:pic>
      <p:sp>
        <p:nvSpPr>
          <p:cNvPr id="92161" name="Title 1"/>
          <p:cNvSpPr>
            <a:spLocks noGrp="1"/>
          </p:cNvSpPr>
          <p:nvPr>
            <p:ph type="title"/>
          </p:nvPr>
        </p:nvSpPr>
        <p:spPr/>
        <p:txBody>
          <a:bodyPr/>
          <a:lstStyle/>
          <a:p>
            <a:r>
              <a:rPr lang="en-US" dirty="0" smtClean="0">
                <a:latin typeface="Arial" charset="0"/>
                <a:ea typeface="ＭＳ Ｐゴシック" charset="0"/>
                <a:cs typeface="Arial" charset="0"/>
              </a:rPr>
              <a:t>Principals in a networked system</a:t>
            </a:r>
            <a:endParaRPr lang="en-US" dirty="0">
              <a:latin typeface="Arial" charset="0"/>
              <a:ea typeface="ＭＳ Ｐゴシック" charset="0"/>
              <a:cs typeface="Arial" charset="0"/>
            </a:endParaRPr>
          </a:p>
        </p:txBody>
      </p:sp>
      <p:pic>
        <p:nvPicPr>
          <p:cNvPr id="3" name="Picture 33" descr="E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917700"/>
            <a:ext cx="1082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Text Box 8"/>
          <p:cNvSpPr txBox="1">
            <a:spLocks noChangeArrowheads="1"/>
          </p:cNvSpPr>
          <p:nvPr/>
        </p:nvSpPr>
        <p:spPr bwMode="auto">
          <a:xfrm>
            <a:off x="2706122" y="6019800"/>
            <a:ext cx="9202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dirty="0">
                <a:solidFill>
                  <a:srgbClr val="651222"/>
                </a:solidFill>
              </a:rPr>
              <a:t>Alice</a:t>
            </a:r>
          </a:p>
        </p:txBody>
      </p:sp>
      <p:sp>
        <p:nvSpPr>
          <p:cNvPr id="92166" name="Text Box 10"/>
          <p:cNvSpPr txBox="1">
            <a:spLocks noChangeArrowheads="1"/>
          </p:cNvSpPr>
          <p:nvPr/>
        </p:nvSpPr>
        <p:spPr bwMode="auto">
          <a:xfrm>
            <a:off x="6753869" y="2514600"/>
            <a:ext cx="7829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dirty="0">
                <a:solidFill>
                  <a:srgbClr val="651222"/>
                </a:solidFill>
              </a:rPr>
              <a:t>Bob</a:t>
            </a:r>
          </a:p>
        </p:txBody>
      </p:sp>
      <p:sp>
        <p:nvSpPr>
          <p:cNvPr id="8" name="Text Box 34"/>
          <p:cNvSpPr txBox="1">
            <a:spLocks noChangeArrowheads="1"/>
          </p:cNvSpPr>
          <p:nvPr/>
        </p:nvSpPr>
        <p:spPr bwMode="auto">
          <a:xfrm>
            <a:off x="4823646" y="2298700"/>
            <a:ext cx="127470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en-US" b="1" dirty="0">
                <a:solidFill>
                  <a:srgbClr val="F70F0F"/>
                </a:solidFill>
              </a:rPr>
              <a:t>Mallory</a:t>
            </a:r>
          </a:p>
        </p:txBody>
      </p:sp>
      <p:sp>
        <p:nvSpPr>
          <p:cNvPr id="9" name="Cloud"/>
          <p:cNvSpPr>
            <a:spLocks noChangeAspect="1" noEditPoints="1" noChangeArrowheads="1"/>
          </p:cNvSpPr>
          <p:nvPr/>
        </p:nvSpPr>
        <p:spPr bwMode="auto">
          <a:xfrm>
            <a:off x="2819400" y="3514725"/>
            <a:ext cx="3282950" cy="2200275"/>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lumMod val="85000"/>
            </a:schemeClr>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lgn="ctr" eaLnBrk="0" hangingPunct="0">
              <a:defRPr/>
            </a:pPr>
            <a:endParaRPr lang="en-US" sz="2800" dirty="0">
              <a:solidFill>
                <a:prstClr val="white"/>
              </a:solidFill>
              <a:latin typeface="Times New Roman" charset="0"/>
            </a:endParaRPr>
          </a:p>
        </p:txBody>
      </p:sp>
      <p:sp>
        <p:nvSpPr>
          <p:cNvPr id="92169" name="Freeform 15"/>
          <p:cNvSpPr>
            <a:spLocks/>
          </p:cNvSpPr>
          <p:nvPr/>
        </p:nvSpPr>
        <p:spPr bwMode="auto">
          <a:xfrm>
            <a:off x="2862263" y="4449763"/>
            <a:ext cx="1100137" cy="523875"/>
          </a:xfrm>
          <a:custGeom>
            <a:avLst/>
            <a:gdLst>
              <a:gd name="T0" fmla="*/ 0 w 1100667"/>
              <a:gd name="T1" fmla="*/ 502895 h 524934"/>
              <a:gd name="T2" fmla="*/ 0 w 1100667"/>
              <a:gd name="T3" fmla="*/ 502895 h 524934"/>
              <a:gd name="T4" fmla="*/ 185817 w 1100667"/>
              <a:gd name="T5" fmla="*/ 452607 h 524934"/>
              <a:gd name="T6" fmla="*/ 827738 w 1100667"/>
              <a:gd name="T7" fmla="*/ 50290 h 524934"/>
              <a:gd name="T8" fmla="*/ 16894 w 1100667"/>
              <a:gd name="T9" fmla="*/ 519660 h 524934"/>
              <a:gd name="T10" fmla="*/ 185817 w 1100667"/>
              <a:gd name="T11" fmla="*/ 469369 h 524934"/>
              <a:gd name="T12" fmla="*/ 337852 w 1100667"/>
              <a:gd name="T13" fmla="*/ 419081 h 524934"/>
              <a:gd name="T14" fmla="*/ 608134 w 1100667"/>
              <a:gd name="T15" fmla="*/ 268213 h 524934"/>
              <a:gd name="T16" fmla="*/ 726383 w 1100667"/>
              <a:gd name="T17" fmla="*/ 217923 h 524934"/>
              <a:gd name="T18" fmla="*/ 945986 w 1100667"/>
              <a:gd name="T19" fmla="*/ 67053 h 524934"/>
              <a:gd name="T20" fmla="*/ 996664 w 1100667"/>
              <a:gd name="T21" fmla="*/ 50290 h 524934"/>
              <a:gd name="T22" fmla="*/ 1047341 w 1100667"/>
              <a:gd name="T23" fmla="*/ 16764 h 524934"/>
              <a:gd name="T24" fmla="*/ 1098020 w 1100667"/>
              <a:gd name="T25" fmla="*/ 0 h 5249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100667" h="524934">
                <a:moveTo>
                  <a:pt x="0" y="508000"/>
                </a:moveTo>
                <a:lnTo>
                  <a:pt x="0" y="508000"/>
                </a:lnTo>
                <a:lnTo>
                  <a:pt x="186267" y="457200"/>
                </a:lnTo>
                <a:lnTo>
                  <a:pt x="829734" y="50800"/>
                </a:lnTo>
                <a:lnTo>
                  <a:pt x="16934" y="524934"/>
                </a:lnTo>
                <a:lnTo>
                  <a:pt x="186267" y="474134"/>
                </a:lnTo>
                <a:cubicBezTo>
                  <a:pt x="274750" y="448853"/>
                  <a:pt x="243806" y="467116"/>
                  <a:pt x="338667" y="423334"/>
                </a:cubicBezTo>
                <a:cubicBezTo>
                  <a:pt x="639475" y="284500"/>
                  <a:pt x="307165" y="432232"/>
                  <a:pt x="609600" y="270934"/>
                </a:cubicBezTo>
                <a:cubicBezTo>
                  <a:pt x="647530" y="250705"/>
                  <a:pt x="689685" y="239358"/>
                  <a:pt x="728134" y="220134"/>
                </a:cubicBezTo>
                <a:cubicBezTo>
                  <a:pt x="958696" y="104853"/>
                  <a:pt x="740260" y="206405"/>
                  <a:pt x="948267" y="67734"/>
                </a:cubicBezTo>
                <a:cubicBezTo>
                  <a:pt x="963119" y="57833"/>
                  <a:pt x="983102" y="58782"/>
                  <a:pt x="999067" y="50800"/>
                </a:cubicBezTo>
                <a:cubicBezTo>
                  <a:pt x="1017270" y="41699"/>
                  <a:pt x="1031664" y="26035"/>
                  <a:pt x="1049867" y="16934"/>
                </a:cubicBezTo>
                <a:cubicBezTo>
                  <a:pt x="1065832" y="8952"/>
                  <a:pt x="1100667" y="0"/>
                  <a:pt x="1100667" y="0"/>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white"/>
              </a:solidFill>
            </a:endParaRPr>
          </a:p>
        </p:txBody>
      </p:sp>
      <p:sp>
        <p:nvSpPr>
          <p:cNvPr id="92170" name="Freeform 16"/>
          <p:cNvSpPr>
            <a:spLocks/>
          </p:cNvSpPr>
          <p:nvPr/>
        </p:nvSpPr>
        <p:spPr bwMode="auto">
          <a:xfrm>
            <a:off x="1320800" y="2573338"/>
            <a:ext cx="1236663" cy="30162"/>
          </a:xfrm>
          <a:custGeom>
            <a:avLst/>
            <a:gdLst>
              <a:gd name="T0" fmla="*/ 0 w 1236133"/>
              <a:gd name="T1" fmla="*/ 28700 h 30539"/>
              <a:gd name="T2" fmla="*/ 0 w 1236133"/>
              <a:gd name="T3" fmla="*/ 28700 h 30539"/>
              <a:gd name="T4" fmla="*/ 1238785 w 1236133"/>
              <a:gd name="T5" fmla="*/ 12786 h 30539"/>
              <a:gd name="T6" fmla="*/ 1238785 w 1236133"/>
              <a:gd name="T7" fmla="*/ 12786 h 305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236133" h="30539">
                <a:moveTo>
                  <a:pt x="0" y="30539"/>
                </a:moveTo>
                <a:lnTo>
                  <a:pt x="0" y="30539"/>
                </a:lnTo>
                <a:cubicBezTo>
                  <a:pt x="511435" y="-26286"/>
                  <a:pt x="101287" y="13606"/>
                  <a:pt x="1236133" y="13606"/>
                </a:cubicBez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en-US">
              <a:solidFill>
                <a:prstClr val="white"/>
              </a:solidFill>
            </a:endParaRPr>
          </a:p>
        </p:txBody>
      </p:sp>
      <p:sp>
        <p:nvSpPr>
          <p:cNvPr id="92171" name="Oval 19"/>
          <p:cNvSpPr>
            <a:spLocks noChangeArrowheads="1"/>
          </p:cNvSpPr>
          <p:nvPr/>
        </p:nvSpPr>
        <p:spPr bwMode="auto">
          <a:xfrm>
            <a:off x="4114800" y="4432300"/>
            <a:ext cx="152400" cy="152400"/>
          </a:xfrm>
          <a:prstGeom prst="ellipse">
            <a:avLst/>
          </a:prstGeom>
          <a:solidFill>
            <a:schemeClr val="tx1"/>
          </a:solidFill>
          <a:ln w="9525">
            <a:solidFill>
              <a:schemeClr val="tx1"/>
            </a:solidFill>
            <a:round/>
            <a:headEnd/>
            <a:tailEnd/>
          </a:ln>
        </p:spPr>
        <p:txBody>
          <a:bodyPr/>
          <a:lstStyle/>
          <a:p>
            <a:pPr>
              <a:buClr>
                <a:srgbClr val="000000"/>
              </a:buClr>
              <a:buSzPct val="100000"/>
              <a:buFont typeface="Times New Roman" charset="0"/>
              <a:buNone/>
            </a:pPr>
            <a:endParaRPr lang="en-US" sz="1800">
              <a:solidFill>
                <a:prstClr val="white"/>
              </a:solidFill>
              <a:cs typeface="Arial" charset="0"/>
            </a:endParaRPr>
          </a:p>
        </p:txBody>
      </p:sp>
      <p:sp>
        <p:nvSpPr>
          <p:cNvPr id="92172" name="Oval 20"/>
          <p:cNvSpPr>
            <a:spLocks noChangeArrowheads="1"/>
          </p:cNvSpPr>
          <p:nvPr/>
        </p:nvSpPr>
        <p:spPr bwMode="auto">
          <a:xfrm>
            <a:off x="4191000" y="3746500"/>
            <a:ext cx="152400" cy="152400"/>
          </a:xfrm>
          <a:prstGeom prst="ellipse">
            <a:avLst/>
          </a:prstGeom>
          <a:solidFill>
            <a:schemeClr val="tx1"/>
          </a:solidFill>
          <a:ln w="9525">
            <a:solidFill>
              <a:schemeClr val="tx1"/>
            </a:solidFill>
            <a:round/>
            <a:headEnd/>
            <a:tailEnd/>
          </a:ln>
        </p:spPr>
        <p:txBody>
          <a:bodyPr/>
          <a:lstStyle/>
          <a:p>
            <a:pPr>
              <a:buClr>
                <a:srgbClr val="000000"/>
              </a:buClr>
              <a:buSzPct val="100000"/>
              <a:buFont typeface="Times New Roman" charset="0"/>
              <a:buNone/>
            </a:pPr>
            <a:endParaRPr lang="en-US" sz="1800">
              <a:solidFill>
                <a:prstClr val="white"/>
              </a:solidFill>
              <a:cs typeface="Arial" charset="0"/>
            </a:endParaRPr>
          </a:p>
        </p:txBody>
      </p:sp>
      <p:sp>
        <p:nvSpPr>
          <p:cNvPr id="92173" name="Oval 21"/>
          <p:cNvSpPr>
            <a:spLocks noChangeArrowheads="1"/>
          </p:cNvSpPr>
          <p:nvPr/>
        </p:nvSpPr>
        <p:spPr bwMode="auto">
          <a:xfrm>
            <a:off x="5181600" y="3822700"/>
            <a:ext cx="152400" cy="152400"/>
          </a:xfrm>
          <a:prstGeom prst="ellipse">
            <a:avLst/>
          </a:prstGeom>
          <a:solidFill>
            <a:schemeClr val="tx1"/>
          </a:solidFill>
          <a:ln w="9525">
            <a:solidFill>
              <a:schemeClr val="tx1"/>
            </a:solidFill>
            <a:round/>
            <a:headEnd/>
            <a:tailEnd/>
          </a:ln>
        </p:spPr>
        <p:txBody>
          <a:bodyPr/>
          <a:lstStyle/>
          <a:p>
            <a:pPr>
              <a:buClr>
                <a:srgbClr val="000000"/>
              </a:buClr>
              <a:buSzPct val="100000"/>
              <a:buFont typeface="Times New Roman" charset="0"/>
              <a:buNone/>
            </a:pPr>
            <a:endParaRPr lang="en-US" sz="1800">
              <a:solidFill>
                <a:prstClr val="white"/>
              </a:solidFill>
              <a:cs typeface="Arial" charset="0"/>
            </a:endParaRPr>
          </a:p>
        </p:txBody>
      </p:sp>
      <p:sp>
        <p:nvSpPr>
          <p:cNvPr id="23" name="Oval 22"/>
          <p:cNvSpPr/>
          <p:nvPr/>
        </p:nvSpPr>
        <p:spPr bwMode="auto">
          <a:xfrm>
            <a:off x="5867400" y="4432300"/>
            <a:ext cx="152400" cy="152400"/>
          </a:xfrm>
          <a:prstGeom prst="ellipse">
            <a:avLst/>
          </a:prstGeom>
          <a:solidFill>
            <a:schemeClr val="tx1"/>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a:ln>
                <a:solidFill>
                  <a:srgbClr val="003367"/>
                </a:solidFill>
              </a:ln>
              <a:solidFill>
                <a:prstClr val="white"/>
              </a:solidFill>
              <a:cs typeface="Arial" charset="0"/>
            </a:endParaRPr>
          </a:p>
        </p:txBody>
      </p:sp>
      <p:sp>
        <p:nvSpPr>
          <p:cNvPr id="92175" name="Oval 23"/>
          <p:cNvSpPr>
            <a:spLocks noChangeArrowheads="1"/>
          </p:cNvSpPr>
          <p:nvPr/>
        </p:nvSpPr>
        <p:spPr bwMode="auto">
          <a:xfrm>
            <a:off x="3200400" y="4965700"/>
            <a:ext cx="152400" cy="152400"/>
          </a:xfrm>
          <a:prstGeom prst="ellipse">
            <a:avLst/>
          </a:prstGeom>
          <a:solidFill>
            <a:schemeClr val="tx1"/>
          </a:solidFill>
          <a:ln w="9525">
            <a:solidFill>
              <a:schemeClr val="tx1"/>
            </a:solidFill>
            <a:round/>
            <a:headEnd/>
            <a:tailEnd/>
          </a:ln>
        </p:spPr>
        <p:txBody>
          <a:bodyPr/>
          <a:lstStyle/>
          <a:p>
            <a:pPr>
              <a:buClr>
                <a:srgbClr val="000000"/>
              </a:buClr>
              <a:buSzPct val="100000"/>
              <a:buFont typeface="Times New Roman" charset="0"/>
              <a:buNone/>
            </a:pPr>
            <a:endParaRPr lang="en-US" sz="1800">
              <a:solidFill>
                <a:prstClr val="white"/>
              </a:solidFill>
              <a:cs typeface="Arial" charset="0"/>
            </a:endParaRPr>
          </a:p>
        </p:txBody>
      </p:sp>
      <p:cxnSp>
        <p:nvCxnSpPr>
          <p:cNvPr id="92176" name="Straight Connector 25"/>
          <p:cNvCxnSpPr>
            <a:cxnSpLocks noChangeShapeType="1"/>
            <a:stCxn id="92175" idx="7"/>
            <a:endCxn id="92171" idx="3"/>
          </p:cNvCxnSpPr>
          <p:nvPr/>
        </p:nvCxnSpPr>
        <p:spPr bwMode="auto">
          <a:xfrm flipV="1">
            <a:off x="3330575" y="4562475"/>
            <a:ext cx="806450" cy="4254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2177" name="Straight Connector 30"/>
          <p:cNvCxnSpPr>
            <a:cxnSpLocks noChangeShapeType="1"/>
            <a:stCxn id="92171" idx="0"/>
          </p:cNvCxnSpPr>
          <p:nvPr/>
        </p:nvCxnSpPr>
        <p:spPr bwMode="auto">
          <a:xfrm flipV="1">
            <a:off x="4191000" y="3898900"/>
            <a:ext cx="76200" cy="5334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2178" name="Straight Connector 35"/>
          <p:cNvCxnSpPr>
            <a:cxnSpLocks noChangeShapeType="1"/>
            <a:stCxn id="92173" idx="2"/>
            <a:endCxn id="92172" idx="6"/>
          </p:cNvCxnSpPr>
          <p:nvPr/>
        </p:nvCxnSpPr>
        <p:spPr bwMode="auto">
          <a:xfrm flipH="1" flipV="1">
            <a:off x="4343400" y="3822700"/>
            <a:ext cx="838200" cy="76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92179" name="Straight Connector 38"/>
          <p:cNvCxnSpPr>
            <a:cxnSpLocks noChangeShapeType="1"/>
            <a:stCxn id="23" idx="1"/>
            <a:endCxn id="92173" idx="5"/>
          </p:cNvCxnSpPr>
          <p:nvPr/>
        </p:nvCxnSpPr>
        <p:spPr bwMode="auto">
          <a:xfrm flipH="1" flipV="1">
            <a:off x="5311775" y="3952875"/>
            <a:ext cx="577850" cy="50165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cxnSp>
      <p:cxnSp>
        <p:nvCxnSpPr>
          <p:cNvPr id="46" name="Straight Connector 45"/>
          <p:cNvCxnSpPr>
            <a:endCxn id="92175" idx="2"/>
          </p:cNvCxnSpPr>
          <p:nvPr/>
        </p:nvCxnSpPr>
        <p:spPr bwMode="auto">
          <a:xfrm flipV="1">
            <a:off x="2590800" y="5041900"/>
            <a:ext cx="609600" cy="196850"/>
          </a:xfrm>
          <a:prstGeom prst="line">
            <a:avLst/>
          </a:prstGeom>
          <a:solidFill>
            <a:srgbClr val="00B8FF"/>
          </a:solidFill>
          <a:ln w="28575" cap="flat" cmpd="sng" algn="ctr">
            <a:solidFill>
              <a:schemeClr val="bg2">
                <a:lumMod val="50000"/>
              </a:schemeClr>
            </a:solidFill>
            <a:prstDash val="solid"/>
            <a:round/>
            <a:headEnd type="none" w="med" len="med"/>
            <a:tailEnd type="none" w="med" len="med"/>
          </a:ln>
          <a:effectLst/>
        </p:spPr>
      </p:cxnSp>
      <p:cxnSp>
        <p:nvCxnSpPr>
          <p:cNvPr id="48" name="Straight Connector 47"/>
          <p:cNvCxnSpPr>
            <a:endCxn id="23" idx="6"/>
          </p:cNvCxnSpPr>
          <p:nvPr/>
        </p:nvCxnSpPr>
        <p:spPr bwMode="auto">
          <a:xfrm flipH="1">
            <a:off x="6019800" y="4279900"/>
            <a:ext cx="304800" cy="228600"/>
          </a:xfrm>
          <a:prstGeom prst="line">
            <a:avLst/>
          </a:prstGeom>
          <a:solidFill>
            <a:srgbClr val="00B8FF"/>
          </a:solidFill>
          <a:ln w="28575" cap="flat" cmpd="sng" algn="ctr">
            <a:solidFill>
              <a:schemeClr val="bg2">
                <a:lumMod val="50000"/>
              </a:schemeClr>
            </a:solidFill>
            <a:prstDash val="solid"/>
            <a:round/>
            <a:headEnd type="none" w="med" len="med"/>
            <a:tailEnd type="none" w="med" len="med"/>
          </a:ln>
          <a:effectLst/>
        </p:spPr>
      </p:cxnSp>
      <p:cxnSp>
        <p:nvCxnSpPr>
          <p:cNvPr id="52" name="Straight Connector 51"/>
          <p:cNvCxnSpPr>
            <a:endCxn id="92172" idx="0"/>
          </p:cNvCxnSpPr>
          <p:nvPr/>
        </p:nvCxnSpPr>
        <p:spPr bwMode="auto">
          <a:xfrm flipH="1">
            <a:off x="4267200" y="2984500"/>
            <a:ext cx="152400" cy="762000"/>
          </a:xfrm>
          <a:prstGeom prst="line">
            <a:avLst/>
          </a:prstGeom>
          <a:solidFill>
            <a:srgbClr val="00B8FF"/>
          </a:solidFill>
          <a:ln w="28575" cap="flat" cmpd="sng" algn="ctr">
            <a:solidFill>
              <a:schemeClr val="bg2">
                <a:lumMod val="50000"/>
              </a:schemeClr>
            </a:solidFill>
            <a:prstDash val="solid"/>
            <a:round/>
            <a:headEnd type="none" w="med" len="med"/>
            <a:tailEnd type="triangle" w="med" len="med"/>
          </a:ln>
          <a:effectLst/>
        </p:spPr>
      </p:cxnSp>
      <p:sp>
        <p:nvSpPr>
          <p:cNvPr id="56" name="Text Box 10"/>
          <p:cNvSpPr txBox="1">
            <a:spLocks noChangeArrowheads="1"/>
          </p:cNvSpPr>
          <p:nvPr/>
        </p:nvSpPr>
        <p:spPr bwMode="auto">
          <a:xfrm>
            <a:off x="4343400" y="2984500"/>
            <a:ext cx="928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bg1"/>
                </a:solidFill>
                <a:latin typeface="Arial" charset="0"/>
                <a:ea typeface="ＭＳ Ｐゴシック" charset="0"/>
                <a:cs typeface="ＭＳ Ｐゴシック" charset="0"/>
              </a:defRPr>
            </a:lvl1pPr>
            <a:lvl2pPr marL="37931725" indent="-37474525"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457200" eaLnBrk="0" fontAlgn="base" hangingPunct="0">
              <a:spcBef>
                <a:spcPct val="0"/>
              </a:spcBef>
              <a:spcAft>
                <a:spcPct val="0"/>
              </a:spcAft>
              <a:defRPr sz="2400">
                <a:solidFill>
                  <a:schemeClr val="bg1"/>
                </a:solidFill>
                <a:latin typeface="Arial" charset="0"/>
                <a:ea typeface="ＭＳ Ｐゴシック" charset="0"/>
              </a:defRPr>
            </a:lvl6pPr>
            <a:lvl7pPr marL="914400" eaLnBrk="0" fontAlgn="base" hangingPunct="0">
              <a:spcBef>
                <a:spcPct val="0"/>
              </a:spcBef>
              <a:spcAft>
                <a:spcPct val="0"/>
              </a:spcAft>
              <a:defRPr sz="2400">
                <a:solidFill>
                  <a:schemeClr val="bg1"/>
                </a:solidFill>
                <a:latin typeface="Arial" charset="0"/>
                <a:ea typeface="ＭＳ Ｐゴシック" charset="0"/>
              </a:defRPr>
            </a:lvl7pPr>
            <a:lvl8pPr marL="1371600" eaLnBrk="0" fontAlgn="base" hangingPunct="0">
              <a:spcBef>
                <a:spcPct val="0"/>
              </a:spcBef>
              <a:spcAft>
                <a:spcPct val="0"/>
              </a:spcAft>
              <a:defRPr sz="2400">
                <a:solidFill>
                  <a:schemeClr val="bg1"/>
                </a:solidFill>
                <a:latin typeface="Arial" charset="0"/>
                <a:ea typeface="ＭＳ Ｐゴシック" charset="0"/>
              </a:defRPr>
            </a:lvl8pPr>
            <a:lvl9pPr marL="1828800" eaLnBrk="0" fontAlgn="base" hangingPunct="0">
              <a:spcBef>
                <a:spcPct val="0"/>
              </a:spcBef>
              <a:spcAft>
                <a:spcPct val="0"/>
              </a:spcAft>
              <a:defRPr sz="2400">
                <a:solidFill>
                  <a:schemeClr val="bg1"/>
                </a:solidFill>
                <a:latin typeface="Arial" charset="0"/>
                <a:ea typeface="ＭＳ Ｐゴシック" charset="0"/>
              </a:defRPr>
            </a:lvl9pPr>
          </a:lstStyle>
          <a:p>
            <a:pPr algn="ctr">
              <a:defRPr/>
            </a:pPr>
            <a:r>
              <a:rPr lang="en-US" sz="2000" b="1" dirty="0" smtClean="0">
                <a:solidFill>
                  <a:srgbClr val="B5B5B5">
                    <a:lumMod val="50000"/>
                  </a:srgbClr>
                </a:solidFill>
              </a:rPr>
              <a:t>attack</a:t>
            </a:r>
            <a:endParaRPr lang="en-US" b="1" dirty="0" smtClean="0">
              <a:solidFill>
                <a:srgbClr val="B5B5B5">
                  <a:lumMod val="50000"/>
                </a:srgbClr>
              </a:solidFill>
            </a:endParaRPr>
          </a:p>
        </p:txBody>
      </p:sp>
      <p:sp>
        <p:nvSpPr>
          <p:cNvPr id="25" name="Rectangle 10"/>
          <p:cNvSpPr>
            <a:spLocks noChangeArrowheads="1"/>
          </p:cNvSpPr>
          <p:nvPr/>
        </p:nvSpPr>
        <p:spPr bwMode="auto">
          <a:xfrm>
            <a:off x="533400" y="1981200"/>
            <a:ext cx="2895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b="1" dirty="0" smtClean="0">
                <a:solidFill>
                  <a:srgbClr val="003367"/>
                </a:solidFill>
              </a:rPr>
              <a:t>Principals are users or organizations, or software entities acting on their behalf.</a:t>
            </a:r>
            <a:endParaRPr lang="en-US" sz="1800" b="1" dirty="0">
              <a:solidFill>
                <a:srgbClr val="003367"/>
              </a:solidFill>
            </a:endParaRPr>
          </a:p>
        </p:txBody>
      </p:sp>
      <p:sp>
        <p:nvSpPr>
          <p:cNvPr id="26" name="Rectangle 10"/>
          <p:cNvSpPr>
            <a:spLocks noChangeArrowheads="1"/>
          </p:cNvSpPr>
          <p:nvPr/>
        </p:nvSpPr>
        <p:spPr bwMode="auto">
          <a:xfrm>
            <a:off x="5791200" y="5305961"/>
            <a:ext cx="32004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sz="2000" b="1" dirty="0" smtClean="0">
                <a:solidFill>
                  <a:srgbClr val="003367"/>
                </a:solidFill>
              </a:rPr>
              <a:t>How can principals communicate securely?  How do they decide whom to trust?</a:t>
            </a:r>
            <a:endParaRPr lang="en-US" sz="1800" b="1" dirty="0">
              <a:solidFill>
                <a:srgbClr val="003367"/>
              </a:solidFill>
            </a:endParaRPr>
          </a:p>
        </p:txBody>
      </p:sp>
      <p:pic>
        <p:nvPicPr>
          <p:cNvPr id="2" name="Picture 1"/>
          <p:cNvPicPr>
            <a:picLocks noChangeAspect="1"/>
          </p:cNvPicPr>
          <p:nvPr/>
        </p:nvPicPr>
        <p:blipFill>
          <a:blip r:embed="rId4"/>
          <a:stretch>
            <a:fillRect/>
          </a:stretch>
        </p:blipFill>
        <p:spPr>
          <a:xfrm>
            <a:off x="6400800" y="3429000"/>
            <a:ext cx="1154545" cy="1524000"/>
          </a:xfrm>
          <a:prstGeom prst="rect">
            <a:avLst/>
          </a:prstGeom>
        </p:spPr>
      </p:pic>
    </p:spTree>
    <p:extLst>
      <p:ext uri="{BB962C8B-B14F-4D97-AF65-F5344CB8AC3E}">
        <p14:creationId xmlns:p14="http://schemas.microsoft.com/office/powerpoint/2010/main" val="230811480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Rectangle 80"/>
          <p:cNvSpPr/>
          <p:nvPr/>
        </p:nvSpPr>
        <p:spPr bwMode="auto">
          <a:xfrm flipH="1">
            <a:off x="5867400" y="1932562"/>
            <a:ext cx="3124200" cy="1719072"/>
          </a:xfrm>
          <a:prstGeom prst="rect">
            <a:avLst/>
          </a:prstGeom>
          <a:solidFill>
            <a:srgbClr val="FFFF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75" name="Rectangle 74"/>
          <p:cNvSpPr/>
          <p:nvPr/>
        </p:nvSpPr>
        <p:spPr bwMode="auto">
          <a:xfrm flipH="1">
            <a:off x="2590800" y="1932562"/>
            <a:ext cx="3276600" cy="1713132"/>
          </a:xfrm>
          <a:prstGeom prst="rect">
            <a:avLst/>
          </a:prstGeom>
          <a:solidFill>
            <a:srgbClr val="BAD1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85" name="Title 84"/>
          <p:cNvSpPr>
            <a:spLocks noGrp="1"/>
          </p:cNvSpPr>
          <p:nvPr>
            <p:ph type="title"/>
          </p:nvPr>
        </p:nvSpPr>
        <p:spPr/>
        <p:txBody>
          <a:bodyPr/>
          <a:lstStyle/>
          <a:p>
            <a:r>
              <a:rPr lang="en-US" dirty="0" err="1" smtClean="0"/>
              <a:t>AuthZ</a:t>
            </a:r>
            <a:r>
              <a:rPr lang="en-US" dirty="0" smtClean="0"/>
              <a:t> 101</a:t>
            </a:r>
            <a:endParaRPr lang="en-US" dirty="0"/>
          </a:p>
        </p:txBody>
      </p:sp>
      <p:sp>
        <p:nvSpPr>
          <p:cNvPr id="42" name="Text Box 57"/>
          <p:cNvSpPr txBox="1">
            <a:spLocks noChangeArrowheads="1"/>
          </p:cNvSpPr>
          <p:nvPr/>
        </p:nvSpPr>
        <p:spPr bwMode="auto">
          <a:xfrm>
            <a:off x="76200" y="1896070"/>
            <a:ext cx="1325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2000" b="1" dirty="0" smtClean="0">
                <a:solidFill>
                  <a:srgbClr val="003367"/>
                </a:solidFill>
                <a:cs typeface="Arial" charset="0"/>
              </a:rPr>
              <a:t>subject</a:t>
            </a:r>
            <a:endParaRPr lang="en-US" sz="2000" dirty="0">
              <a:solidFill>
                <a:srgbClr val="003367"/>
              </a:solidFill>
              <a:cs typeface="Arial" charset="0"/>
            </a:endParaRPr>
          </a:p>
        </p:txBody>
      </p:sp>
      <p:sp>
        <p:nvSpPr>
          <p:cNvPr id="67" name="Right Arrow 66"/>
          <p:cNvSpPr/>
          <p:nvPr/>
        </p:nvSpPr>
        <p:spPr bwMode="auto">
          <a:xfrm>
            <a:off x="1295400" y="2353272"/>
            <a:ext cx="1219200" cy="484632"/>
          </a:xfrm>
          <a:prstGeom prst="rightArrow">
            <a:avLst/>
          </a:prstGeom>
          <a:solidFill>
            <a:schemeClr val="bg1">
              <a:lumMod val="40000"/>
              <a:lumOff val="6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b="1" dirty="0" smtClean="0">
              <a:solidFill>
                <a:srgbClr val="37305A"/>
              </a:solidFill>
              <a:cs typeface="Arial" charset="0"/>
            </a:endParaRPr>
          </a:p>
        </p:txBody>
      </p:sp>
      <p:sp>
        <p:nvSpPr>
          <p:cNvPr id="68" name="Rectangle 67"/>
          <p:cNvSpPr/>
          <p:nvPr/>
        </p:nvSpPr>
        <p:spPr>
          <a:xfrm>
            <a:off x="1447800" y="1896070"/>
            <a:ext cx="939956" cy="400110"/>
          </a:xfrm>
          <a:prstGeom prst="rect">
            <a:avLst/>
          </a:prstGeom>
        </p:spPr>
        <p:txBody>
          <a:bodyPr wrap="none">
            <a:spAutoFit/>
          </a:bodyPr>
          <a:lstStyle/>
          <a:p>
            <a:pPr>
              <a:buClr>
                <a:srgbClr val="000000"/>
              </a:buClr>
              <a:buSzPct val="100000"/>
            </a:pPr>
            <a:r>
              <a:rPr lang="en-US" sz="2000" b="1" dirty="0" smtClean="0">
                <a:solidFill>
                  <a:srgbClr val="37305A"/>
                </a:solidFill>
                <a:cs typeface="Arial" charset="0"/>
              </a:rPr>
              <a:t>action</a:t>
            </a:r>
            <a:endParaRPr lang="en-US" sz="1800" b="1" dirty="0">
              <a:solidFill>
                <a:srgbClr val="37305A"/>
              </a:solidFill>
              <a:cs typeface="Arial" charset="0"/>
            </a:endParaRPr>
          </a:p>
        </p:txBody>
      </p:sp>
      <p:sp>
        <p:nvSpPr>
          <p:cNvPr id="70" name="Rectangle 69"/>
          <p:cNvSpPr>
            <a:spLocks noChangeAspect="1"/>
          </p:cNvSpPr>
          <p:nvPr/>
        </p:nvSpPr>
        <p:spPr bwMode="auto">
          <a:xfrm>
            <a:off x="2819401" y="2353274"/>
            <a:ext cx="496819" cy="496818"/>
          </a:xfrm>
          <a:prstGeom prst="rect">
            <a:avLst/>
          </a:prstGeom>
          <a:solidFill>
            <a:schemeClr val="tx2">
              <a:lumMod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a:solidFill>
                <a:srgbClr val="37305A"/>
              </a:solidFill>
              <a:cs typeface="Arial" charset="0"/>
            </a:endParaRPr>
          </a:p>
        </p:txBody>
      </p:sp>
      <p:sp>
        <p:nvSpPr>
          <p:cNvPr id="71" name="Rectangle 70"/>
          <p:cNvSpPr>
            <a:spLocks noChangeAspect="1"/>
          </p:cNvSpPr>
          <p:nvPr/>
        </p:nvSpPr>
        <p:spPr bwMode="auto">
          <a:xfrm>
            <a:off x="533408" y="2353274"/>
            <a:ext cx="496819" cy="496818"/>
          </a:xfrm>
          <a:prstGeom prst="rect">
            <a:avLst/>
          </a:prstGeom>
          <a:solidFill>
            <a:schemeClr val="bg1">
              <a:lumMod val="60000"/>
              <a:lumOff val="4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a:solidFill>
                <a:srgbClr val="37305A"/>
              </a:solidFill>
              <a:cs typeface="Arial" charset="0"/>
            </a:endParaRPr>
          </a:p>
        </p:txBody>
      </p:sp>
      <p:sp>
        <p:nvSpPr>
          <p:cNvPr id="72" name="Text Box 57"/>
          <p:cNvSpPr txBox="1">
            <a:spLocks noChangeArrowheads="1"/>
          </p:cNvSpPr>
          <p:nvPr/>
        </p:nvSpPr>
        <p:spPr bwMode="auto">
          <a:xfrm>
            <a:off x="2407920" y="1896070"/>
            <a:ext cx="1325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2000" b="1" dirty="0" smtClean="0">
                <a:solidFill>
                  <a:srgbClr val="003367"/>
                </a:solidFill>
                <a:cs typeface="Arial" charset="0"/>
              </a:rPr>
              <a:t>object</a:t>
            </a:r>
            <a:endParaRPr lang="en-US" sz="2000" dirty="0">
              <a:solidFill>
                <a:srgbClr val="003367"/>
              </a:solidFill>
              <a:cs typeface="Arial" charset="0"/>
            </a:endParaRPr>
          </a:p>
        </p:txBody>
      </p:sp>
      <p:sp>
        <p:nvSpPr>
          <p:cNvPr id="78" name="Rectangle 77"/>
          <p:cNvSpPr/>
          <p:nvPr/>
        </p:nvSpPr>
        <p:spPr>
          <a:xfrm>
            <a:off x="3749917" y="2096637"/>
            <a:ext cx="1723549" cy="1323439"/>
          </a:xfrm>
          <a:prstGeom prst="rect">
            <a:avLst/>
          </a:prstGeom>
        </p:spPr>
        <p:txBody>
          <a:bodyPr wrap="none">
            <a:spAutoFit/>
          </a:bodyPr>
          <a:lstStyle/>
          <a:p>
            <a:pPr algn="ctr">
              <a:buClr>
                <a:srgbClr val="000000"/>
              </a:buClr>
              <a:buSzPct val="100000"/>
            </a:pPr>
            <a:r>
              <a:rPr lang="en-US" sz="2000" b="1" dirty="0" smtClean="0">
                <a:solidFill>
                  <a:srgbClr val="37305A"/>
                </a:solidFill>
                <a:cs typeface="Arial" charset="0"/>
              </a:rPr>
              <a:t>reference</a:t>
            </a:r>
          </a:p>
          <a:p>
            <a:pPr algn="ctr">
              <a:buClr>
                <a:srgbClr val="000000"/>
              </a:buClr>
              <a:buSzPct val="100000"/>
            </a:pPr>
            <a:r>
              <a:rPr lang="en-US" sz="2000" b="1" dirty="0" smtClean="0">
                <a:solidFill>
                  <a:srgbClr val="37305A"/>
                </a:solidFill>
                <a:cs typeface="Arial" charset="0"/>
              </a:rPr>
              <a:t>monitor</a:t>
            </a:r>
          </a:p>
          <a:p>
            <a:pPr algn="ctr">
              <a:buClr>
                <a:srgbClr val="000000"/>
              </a:buClr>
              <a:buSzPct val="100000"/>
            </a:pPr>
            <a:r>
              <a:rPr lang="en-US" sz="2000" dirty="0" smtClean="0">
                <a:solidFill>
                  <a:srgbClr val="37305A"/>
                </a:solidFill>
                <a:cs typeface="Arial" charset="0"/>
              </a:rPr>
              <a:t>applies</a:t>
            </a:r>
          </a:p>
          <a:p>
            <a:pPr algn="ctr">
              <a:buClr>
                <a:srgbClr val="000000"/>
              </a:buClr>
              <a:buSzPct val="100000"/>
            </a:pPr>
            <a:r>
              <a:rPr lang="en-US" sz="2000" b="1" dirty="0" smtClean="0">
                <a:solidFill>
                  <a:srgbClr val="37305A"/>
                </a:solidFill>
                <a:cs typeface="Arial" charset="0"/>
              </a:rPr>
              <a:t>guard policy</a:t>
            </a:r>
            <a:endParaRPr lang="en-US" sz="1800" b="1" dirty="0">
              <a:solidFill>
                <a:srgbClr val="37305A"/>
              </a:solidFill>
              <a:cs typeface="Arial" charset="0"/>
            </a:endParaRPr>
          </a:p>
        </p:txBody>
      </p:sp>
      <p:pic>
        <p:nvPicPr>
          <p:cNvPr id="79" name="Picture 55"/>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6904045" y="2797974"/>
            <a:ext cx="868363"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Text Box 57"/>
          <p:cNvSpPr txBox="1">
            <a:spLocks noChangeArrowheads="1"/>
          </p:cNvSpPr>
          <p:nvPr/>
        </p:nvSpPr>
        <p:spPr bwMode="auto">
          <a:xfrm>
            <a:off x="7543800" y="3257490"/>
            <a:ext cx="1325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2000" b="1" dirty="0" smtClean="0">
                <a:solidFill>
                  <a:srgbClr val="003367"/>
                </a:solidFill>
                <a:cs typeface="Arial" charset="0"/>
              </a:rPr>
              <a:t>checker</a:t>
            </a:r>
            <a:endParaRPr lang="en-US" sz="2000" dirty="0">
              <a:solidFill>
                <a:srgbClr val="003367"/>
              </a:solidFill>
              <a:cs typeface="Arial" charset="0"/>
            </a:endParaRPr>
          </a:p>
        </p:txBody>
      </p:sp>
      <p:sp>
        <p:nvSpPr>
          <p:cNvPr id="84" name="Vertical Scroll 83"/>
          <p:cNvSpPr/>
          <p:nvPr/>
        </p:nvSpPr>
        <p:spPr bwMode="auto">
          <a:xfrm flipH="1">
            <a:off x="7848600" y="2045493"/>
            <a:ext cx="1066800" cy="762000"/>
          </a:xfrm>
          <a:prstGeom prst="verticalScroll">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86" name="Text Box 57"/>
          <p:cNvSpPr txBox="1">
            <a:spLocks noChangeArrowheads="1"/>
          </p:cNvSpPr>
          <p:nvPr/>
        </p:nvSpPr>
        <p:spPr bwMode="auto">
          <a:xfrm flipH="1">
            <a:off x="7924800" y="2121699"/>
            <a:ext cx="914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1800" b="1" dirty="0" smtClean="0">
                <a:solidFill>
                  <a:srgbClr val="003367"/>
                </a:solidFill>
                <a:cs typeface="Arial" charset="0"/>
              </a:rPr>
              <a:t>policy rules</a:t>
            </a:r>
            <a:endParaRPr lang="en-US" sz="1800" b="1" dirty="0">
              <a:solidFill>
                <a:srgbClr val="003367"/>
              </a:solidFill>
              <a:cs typeface="Arial" charset="0"/>
            </a:endParaRPr>
          </a:p>
        </p:txBody>
      </p:sp>
      <p:sp>
        <p:nvSpPr>
          <p:cNvPr id="88" name="Vertical Scroll 87"/>
          <p:cNvSpPr/>
          <p:nvPr/>
        </p:nvSpPr>
        <p:spPr bwMode="auto">
          <a:xfrm flipH="1">
            <a:off x="5943600" y="2045493"/>
            <a:ext cx="1371600" cy="762000"/>
          </a:xfrm>
          <a:prstGeom prst="verticalScroll">
            <a:avLst/>
          </a:prstGeom>
          <a:solidFill>
            <a:schemeClr val="bg2">
              <a:lumMod val="20000"/>
              <a:lumOff val="8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89" name="Text Box 57"/>
          <p:cNvSpPr txBox="1">
            <a:spLocks noChangeArrowheads="1"/>
          </p:cNvSpPr>
          <p:nvPr/>
        </p:nvSpPr>
        <p:spPr bwMode="auto">
          <a:xfrm flipH="1">
            <a:off x="5943600" y="2084968"/>
            <a:ext cx="13716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1800" b="1" dirty="0" err="1" smtClean="0">
                <a:solidFill>
                  <a:srgbClr val="003367"/>
                </a:solidFill>
                <a:cs typeface="Arial" charset="0"/>
              </a:rPr>
              <a:t>subj</a:t>
            </a:r>
            <a:r>
              <a:rPr lang="en-US" sz="1800" b="1" dirty="0" smtClean="0">
                <a:solidFill>
                  <a:srgbClr val="003367"/>
                </a:solidFill>
                <a:cs typeface="Arial" charset="0"/>
              </a:rPr>
              <a:t>/</a:t>
            </a:r>
            <a:r>
              <a:rPr lang="en-US" sz="1800" b="1" dirty="0" err="1" smtClean="0">
                <a:solidFill>
                  <a:srgbClr val="003367"/>
                </a:solidFill>
                <a:cs typeface="Arial" charset="0"/>
              </a:rPr>
              <a:t>obj</a:t>
            </a:r>
            <a:r>
              <a:rPr lang="en-US" sz="1800" b="1" dirty="0" smtClean="0">
                <a:solidFill>
                  <a:srgbClr val="003367"/>
                </a:solidFill>
                <a:cs typeface="Arial" charset="0"/>
              </a:rPr>
              <a:t> attributes</a:t>
            </a:r>
            <a:endParaRPr lang="en-US" sz="1800" b="1" dirty="0">
              <a:solidFill>
                <a:srgbClr val="003367"/>
              </a:solidFill>
              <a:cs typeface="Arial" charset="0"/>
            </a:endParaRPr>
          </a:p>
        </p:txBody>
      </p:sp>
      <p:sp>
        <p:nvSpPr>
          <p:cNvPr id="4" name="Bent Arrow 3"/>
          <p:cNvSpPr/>
          <p:nvPr/>
        </p:nvSpPr>
        <p:spPr bwMode="auto">
          <a:xfrm flipV="1">
            <a:off x="6629400" y="2807493"/>
            <a:ext cx="381000" cy="381000"/>
          </a:xfrm>
          <a:prstGeom prst="bentArrow">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90" name="Bent Arrow 89"/>
          <p:cNvSpPr/>
          <p:nvPr/>
        </p:nvSpPr>
        <p:spPr bwMode="auto">
          <a:xfrm flipH="1" flipV="1">
            <a:off x="7848600" y="2807493"/>
            <a:ext cx="381000" cy="381000"/>
          </a:xfrm>
          <a:prstGeom prst="bentArrow">
            <a:avLst/>
          </a:prstGeom>
          <a:solidFill>
            <a:schemeClr val="accent3"/>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sp>
        <p:nvSpPr>
          <p:cNvPr id="91" name="Rectangle 90"/>
          <p:cNvSpPr/>
          <p:nvPr/>
        </p:nvSpPr>
        <p:spPr>
          <a:xfrm>
            <a:off x="76200" y="2886670"/>
            <a:ext cx="2590800" cy="923330"/>
          </a:xfrm>
          <a:prstGeom prst="rect">
            <a:avLst/>
          </a:prstGeom>
        </p:spPr>
        <p:txBody>
          <a:bodyPr wrap="square">
            <a:spAutoFit/>
          </a:bodyPr>
          <a:lstStyle/>
          <a:p>
            <a:pPr algn="ctr">
              <a:buClr>
                <a:srgbClr val="000000"/>
              </a:buClr>
              <a:buSzPct val="100000"/>
            </a:pPr>
            <a:r>
              <a:rPr lang="en-US" sz="1800" dirty="0" smtClean="0">
                <a:solidFill>
                  <a:srgbClr val="37305A"/>
                </a:solidFill>
                <a:cs typeface="Arial" charset="0"/>
              </a:rPr>
              <a:t>Authenticated by</a:t>
            </a:r>
          </a:p>
          <a:p>
            <a:pPr algn="ctr">
              <a:buClr>
                <a:srgbClr val="000000"/>
              </a:buClr>
              <a:buSzPct val="100000"/>
            </a:pPr>
            <a:r>
              <a:rPr lang="en-US" sz="1800" dirty="0" smtClean="0">
                <a:solidFill>
                  <a:srgbClr val="37305A"/>
                </a:solidFill>
                <a:cs typeface="Arial" charset="0"/>
              </a:rPr>
              <a:t> </a:t>
            </a:r>
            <a:r>
              <a:rPr lang="en-US" sz="1800" b="1" dirty="0" smtClean="0">
                <a:solidFill>
                  <a:srgbClr val="37305A"/>
                </a:solidFill>
                <a:cs typeface="Arial" charset="0"/>
              </a:rPr>
              <a:t>PKI / SSL / MAC</a:t>
            </a:r>
          </a:p>
          <a:p>
            <a:pPr algn="ctr">
              <a:buClr>
                <a:srgbClr val="000000"/>
              </a:buClr>
              <a:buSzPct val="100000"/>
            </a:pPr>
            <a:r>
              <a:rPr lang="en-US" sz="1800" dirty="0" smtClean="0">
                <a:solidFill>
                  <a:srgbClr val="37305A"/>
                </a:solidFill>
                <a:cs typeface="Arial" charset="0"/>
              </a:rPr>
              <a:t>“subject </a:t>
            </a:r>
            <a:r>
              <a:rPr lang="en-US" sz="1800" b="1" dirty="0" smtClean="0">
                <a:solidFill>
                  <a:srgbClr val="37305A"/>
                </a:solidFill>
                <a:cs typeface="Arial" charset="0"/>
              </a:rPr>
              <a:t>says </a:t>
            </a:r>
            <a:r>
              <a:rPr lang="en-US" sz="1800" dirty="0" smtClean="0">
                <a:solidFill>
                  <a:srgbClr val="37305A"/>
                </a:solidFill>
                <a:cs typeface="Arial" charset="0"/>
              </a:rPr>
              <a:t>action”</a:t>
            </a:r>
            <a:endParaRPr lang="en-US" sz="1600" dirty="0">
              <a:solidFill>
                <a:srgbClr val="37305A"/>
              </a:solidFill>
              <a:cs typeface="Arial" charset="0"/>
            </a:endParaRPr>
          </a:p>
        </p:txBody>
      </p:sp>
      <p:sp>
        <p:nvSpPr>
          <p:cNvPr id="24" name="Text Box 57"/>
          <p:cNvSpPr txBox="1">
            <a:spLocks noChangeArrowheads="1"/>
          </p:cNvSpPr>
          <p:nvPr/>
        </p:nvSpPr>
        <p:spPr bwMode="auto">
          <a:xfrm>
            <a:off x="5074920" y="1572160"/>
            <a:ext cx="132588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sm"/>
                <a:tailEnd type="none" w="sm" len="sm"/>
              </a14:hiddenLine>
            </a:ext>
          </a:extLst>
        </p:spPr>
        <p:txBody>
          <a:bodyPr wrap="square">
            <a:spAutoFit/>
          </a:bodyPr>
          <a:lstStyle>
            <a:lvl1pPr eaLnBrk="0" hangingPunct="0">
              <a:defRPr sz="2400">
                <a:solidFill>
                  <a:schemeClr val="bg1"/>
                </a:solidFill>
                <a:latin typeface="Arial" charset="0"/>
                <a:ea typeface="ＭＳ Ｐゴシック" charset="0"/>
                <a:cs typeface="ＭＳ Ｐゴシック" charset="0"/>
              </a:defRPr>
            </a:lvl1pPr>
            <a:lvl2pPr eaLnBrk="0" hangingPunct="0">
              <a:defRPr sz="2400">
                <a:solidFill>
                  <a:schemeClr val="bg1"/>
                </a:solidFill>
                <a:latin typeface="Arial" charset="0"/>
                <a:ea typeface="ＭＳ Ｐゴシック" charset="0"/>
              </a:defRPr>
            </a:lvl2pPr>
            <a:lvl3pPr eaLnBrk="0" hangingPunct="0">
              <a:defRPr sz="2400">
                <a:solidFill>
                  <a:schemeClr val="bg1"/>
                </a:solidFill>
                <a:latin typeface="Arial" charset="0"/>
                <a:ea typeface="ＭＳ Ｐゴシック" charset="0"/>
              </a:defRPr>
            </a:lvl3pPr>
            <a:lvl4pPr eaLnBrk="0" hangingPunct="0">
              <a:defRPr sz="2400">
                <a:solidFill>
                  <a:schemeClr val="bg1"/>
                </a:solidFill>
                <a:latin typeface="Arial" charset="0"/>
                <a:ea typeface="ＭＳ Ｐゴシック" charset="0"/>
              </a:defRPr>
            </a:lvl4pPr>
            <a:lvl5pPr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algn="ctr" defTabSz="914400" eaLnBrk="1" hangingPunct="1"/>
            <a:r>
              <a:rPr lang="en-US" sz="2000" b="1" dirty="0" smtClean="0">
                <a:solidFill>
                  <a:srgbClr val="003367"/>
                </a:solidFill>
                <a:cs typeface="Arial" charset="0"/>
              </a:rPr>
              <a:t>service</a:t>
            </a:r>
            <a:endParaRPr lang="en-US" sz="2000" dirty="0">
              <a:solidFill>
                <a:srgbClr val="003367"/>
              </a:solidFill>
              <a:cs typeface="Arial" charset="0"/>
            </a:endParaRPr>
          </a:p>
        </p:txBody>
      </p:sp>
      <p:sp>
        <p:nvSpPr>
          <p:cNvPr id="23" name="Rectangle 22"/>
          <p:cNvSpPr/>
          <p:nvPr/>
        </p:nvSpPr>
        <p:spPr bwMode="auto">
          <a:xfrm flipH="1">
            <a:off x="2590800" y="1591272"/>
            <a:ext cx="6400800" cy="205740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srgbClr val="37305A"/>
              </a:solidFill>
              <a:cs typeface="Arial" charset="0"/>
            </a:endParaRPr>
          </a:p>
        </p:txBody>
      </p:sp>
      <p:pic>
        <p:nvPicPr>
          <p:cNvPr id="32" name="Picture 31"/>
          <p:cNvPicPr>
            <a:picLocks noChangeAspect="1"/>
          </p:cNvPicPr>
          <p:nvPr/>
        </p:nvPicPr>
        <p:blipFill>
          <a:blip r:embed="rId4"/>
          <a:stretch>
            <a:fillRect/>
          </a:stretch>
        </p:blipFill>
        <p:spPr>
          <a:xfrm>
            <a:off x="6705600" y="3810000"/>
            <a:ext cx="2343954" cy="990600"/>
          </a:xfrm>
          <a:prstGeom prst="rect">
            <a:avLst/>
          </a:prstGeom>
        </p:spPr>
      </p:pic>
      <p:sp>
        <p:nvSpPr>
          <p:cNvPr id="58" name="Rectangle 57"/>
          <p:cNvSpPr/>
          <p:nvPr/>
        </p:nvSpPr>
        <p:spPr bwMode="auto">
          <a:xfrm>
            <a:off x="5181600" y="5162490"/>
            <a:ext cx="2895600" cy="1066800"/>
          </a:xfrm>
          <a:prstGeom prst="rect">
            <a:avLst/>
          </a:prstGeom>
          <a:solidFill>
            <a:sysClr val="window" lastClr="FFFFFF">
              <a:lumMod val="75000"/>
            </a:sysClr>
          </a:solidFill>
          <a:ln w="19050" cap="flat" cmpd="sng" algn="ctr">
            <a:solidFill>
              <a:srgbClr val="003367"/>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defTabSz="914400" fontAlgn="auto">
              <a:spcBef>
                <a:spcPts val="0"/>
              </a:spcBef>
              <a:spcAft>
                <a:spcPts val="0"/>
              </a:spcAft>
              <a:buClr>
                <a:srgbClr val="000000"/>
              </a:buClr>
              <a:buSzPct val="100000"/>
              <a:buFont typeface="Times New Roman" pitchFamily="16" charset="0"/>
              <a:buNone/>
              <a:defRPr/>
            </a:pPr>
            <a:endParaRPr lang="en-US" sz="1800" kern="0" smtClean="0">
              <a:solidFill>
                <a:prstClr val="white"/>
              </a:solidFill>
              <a:cs typeface="Arial" charset="0"/>
            </a:endParaRPr>
          </a:p>
        </p:txBody>
      </p:sp>
      <p:cxnSp>
        <p:nvCxnSpPr>
          <p:cNvPr id="59" name="Straight Connector 58"/>
          <p:cNvCxnSpPr/>
          <p:nvPr/>
        </p:nvCxnSpPr>
        <p:spPr bwMode="auto">
          <a:xfrm>
            <a:off x="5867400" y="5659378"/>
            <a:ext cx="1295400" cy="0"/>
          </a:xfrm>
          <a:prstGeom prst="line">
            <a:avLst/>
          </a:prstGeom>
          <a:solidFill>
            <a:srgbClr val="00B8FF"/>
          </a:solidFill>
          <a:ln w="38100" cap="flat" cmpd="sng" algn="ctr">
            <a:solidFill>
              <a:srgbClr val="003367"/>
            </a:solidFill>
            <a:prstDash val="solid"/>
            <a:round/>
            <a:headEnd type="none" w="med" len="med"/>
            <a:tailEnd type="triangle" w="med" len="med"/>
          </a:ln>
          <a:effectLst/>
        </p:spPr>
      </p:cxnSp>
      <p:sp>
        <p:nvSpPr>
          <p:cNvPr id="60" name="Rectangle 59"/>
          <p:cNvSpPr/>
          <p:nvPr/>
        </p:nvSpPr>
        <p:spPr bwMode="auto">
          <a:xfrm>
            <a:off x="7169150" y="5433953"/>
            <a:ext cx="831850" cy="646113"/>
          </a:xfrm>
          <a:prstGeom prst="rect">
            <a:avLst/>
          </a:prstGeom>
          <a:solidFill>
            <a:srgbClr val="C085D7"/>
          </a:solidFill>
          <a:ln w="25400" cap="flat" cmpd="sng" algn="ctr">
            <a:solidFill>
              <a:srgbClr val="003367"/>
            </a:solidFill>
            <a:prstDash val="solid"/>
            <a:round/>
            <a:headEnd type="none" w="med" len="med"/>
            <a:tailEnd type="none" w="med" len="med"/>
          </a:ln>
          <a:effectLst/>
        </p:spPr>
        <p:txBody>
          <a:bodyPr anchor="ctr"/>
          <a:lstStyle/>
          <a:p>
            <a:pPr algn="ctr" defTabSz="914400" fontAlgn="auto">
              <a:spcBef>
                <a:spcPts val="0"/>
              </a:spcBef>
              <a:spcAft>
                <a:spcPts val="0"/>
              </a:spcAft>
              <a:defRPr/>
            </a:pPr>
            <a:endParaRPr lang="en-US" sz="2000" b="1" kern="0" dirty="0">
              <a:solidFill>
                <a:srgbClr val="003367">
                  <a:lumMod val="75000"/>
                </a:srgbClr>
              </a:solidFill>
              <a:ea typeface="ＭＳ Ｐゴシック" charset="-128"/>
              <a:cs typeface="ＭＳ Ｐゴシック" charset="-128"/>
            </a:endParaRPr>
          </a:p>
        </p:txBody>
      </p:sp>
      <p:pic>
        <p:nvPicPr>
          <p:cNvPr id="61" name="Picture 5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19801" y="5430778"/>
            <a:ext cx="685800" cy="669501"/>
          </a:xfrm>
          <a:prstGeom prst="rect">
            <a:avLst/>
          </a:prstGeom>
          <a:noFill/>
          <a:ln w="57150" cmpd="sng">
            <a:solidFill>
              <a:srgbClr val="0000FF"/>
            </a:solidFill>
            <a:miter lim="800000"/>
            <a:headEnd/>
            <a:tailEnd/>
          </a:ln>
          <a:extLst>
            <a:ext uri="{909E8E84-426E-40dd-AFC4-6F175D3DCCD1}">
              <a14:hiddenFill xmlns:a14="http://schemas.microsoft.com/office/drawing/2010/main">
                <a:solidFill>
                  <a:srgbClr val="FFFFFF"/>
                </a:solidFill>
              </a14:hiddenFill>
            </a:ext>
          </a:extLst>
        </p:spPr>
      </p:pic>
      <p:grpSp>
        <p:nvGrpSpPr>
          <p:cNvPr id="62" name="Group 11"/>
          <p:cNvGrpSpPr>
            <a:grpSpLocks/>
          </p:cNvGrpSpPr>
          <p:nvPr/>
        </p:nvGrpSpPr>
        <p:grpSpPr bwMode="auto">
          <a:xfrm>
            <a:off x="3048000" y="5238690"/>
            <a:ext cx="635890" cy="778254"/>
            <a:chOff x="1970088" y="3170238"/>
            <a:chExt cx="1152525" cy="2058987"/>
          </a:xfrm>
        </p:grpSpPr>
        <p:sp>
          <p:nvSpPr>
            <p:cNvPr id="63" name="Line 2"/>
            <p:cNvSpPr>
              <a:spLocks noChangeShapeType="1"/>
            </p:cNvSpPr>
            <p:nvPr/>
          </p:nvSpPr>
          <p:spPr bwMode="auto">
            <a:xfrm>
              <a:off x="2427657" y="3627234"/>
              <a:ext cx="0" cy="913989"/>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400" fontAlgn="auto">
                <a:spcBef>
                  <a:spcPts val="0"/>
                </a:spcBef>
                <a:spcAft>
                  <a:spcPts val="0"/>
                </a:spcAft>
                <a:defRPr/>
              </a:pPr>
              <a:endParaRPr lang="en-US" sz="1800" kern="0">
                <a:solidFill>
                  <a:prstClr val="white"/>
                </a:solidFill>
              </a:endParaRPr>
            </a:p>
          </p:txBody>
        </p:sp>
        <p:sp>
          <p:nvSpPr>
            <p:cNvPr id="64" name="Line 3"/>
            <p:cNvSpPr>
              <a:spLocks noChangeShapeType="1"/>
            </p:cNvSpPr>
            <p:nvPr/>
          </p:nvSpPr>
          <p:spPr bwMode="auto">
            <a:xfrm flipV="1">
              <a:off x="2200592" y="4541224"/>
              <a:ext cx="227065" cy="68800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400" fontAlgn="auto">
                <a:spcBef>
                  <a:spcPts val="0"/>
                </a:spcBef>
                <a:spcAft>
                  <a:spcPts val="0"/>
                </a:spcAft>
                <a:defRPr/>
              </a:pPr>
              <a:endParaRPr lang="en-US" sz="1800" kern="0">
                <a:solidFill>
                  <a:prstClr val="white"/>
                </a:solidFill>
              </a:endParaRPr>
            </a:p>
          </p:txBody>
        </p:sp>
        <p:sp>
          <p:nvSpPr>
            <p:cNvPr id="65" name="Line 4"/>
            <p:cNvSpPr>
              <a:spLocks noChangeShapeType="1"/>
            </p:cNvSpPr>
            <p:nvPr/>
          </p:nvSpPr>
          <p:spPr bwMode="auto">
            <a:xfrm flipH="1" flipV="1">
              <a:off x="2427657" y="4541224"/>
              <a:ext cx="230506" cy="688001"/>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400" fontAlgn="auto">
                <a:spcBef>
                  <a:spcPts val="0"/>
                </a:spcBef>
                <a:spcAft>
                  <a:spcPts val="0"/>
                </a:spcAft>
                <a:defRPr/>
              </a:pPr>
              <a:endParaRPr lang="en-US" sz="1800" kern="0">
                <a:solidFill>
                  <a:prstClr val="white"/>
                </a:solidFill>
              </a:endParaRPr>
            </a:p>
          </p:txBody>
        </p:sp>
        <p:sp>
          <p:nvSpPr>
            <p:cNvPr id="66" name="Line 5"/>
            <p:cNvSpPr>
              <a:spLocks noChangeShapeType="1"/>
            </p:cNvSpPr>
            <p:nvPr/>
          </p:nvSpPr>
          <p:spPr bwMode="auto">
            <a:xfrm flipH="1">
              <a:off x="2424218" y="3737716"/>
              <a:ext cx="629588" cy="120526"/>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400" fontAlgn="auto">
                <a:spcBef>
                  <a:spcPts val="0"/>
                </a:spcBef>
                <a:spcAft>
                  <a:spcPts val="0"/>
                </a:spcAft>
                <a:defRPr/>
              </a:pPr>
              <a:endParaRPr lang="en-US" sz="1800" kern="0">
                <a:solidFill>
                  <a:prstClr val="white"/>
                </a:solidFill>
              </a:endParaRPr>
            </a:p>
          </p:txBody>
        </p:sp>
        <p:sp>
          <p:nvSpPr>
            <p:cNvPr id="69" name="Line 6"/>
            <p:cNvSpPr>
              <a:spLocks noChangeShapeType="1"/>
            </p:cNvSpPr>
            <p:nvPr/>
          </p:nvSpPr>
          <p:spPr bwMode="auto">
            <a:xfrm flipV="1">
              <a:off x="1970088" y="3853219"/>
              <a:ext cx="457569" cy="462017"/>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pPr defTabSz="914400" fontAlgn="auto">
                <a:spcBef>
                  <a:spcPts val="0"/>
                </a:spcBef>
                <a:spcAft>
                  <a:spcPts val="0"/>
                </a:spcAft>
                <a:defRPr/>
              </a:pPr>
              <a:endParaRPr lang="en-US" sz="1800" kern="0">
                <a:solidFill>
                  <a:prstClr val="white"/>
                </a:solidFill>
              </a:endParaRPr>
            </a:p>
          </p:txBody>
        </p:sp>
        <p:sp>
          <p:nvSpPr>
            <p:cNvPr id="73" name="Oval 7"/>
            <p:cNvSpPr>
              <a:spLocks noChangeArrowheads="1"/>
            </p:cNvSpPr>
            <p:nvPr/>
          </p:nvSpPr>
          <p:spPr bwMode="auto">
            <a:xfrm>
              <a:off x="2200592" y="3170238"/>
              <a:ext cx="454130" cy="456996"/>
            </a:xfrm>
            <a:prstGeom prst="ellipse">
              <a:avLst/>
            </a:prstGeom>
            <a:solidFill>
              <a:srgbClr val="99CCFF">
                <a:alpha val="0"/>
              </a:srgbClr>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fontAlgn="auto">
                <a:spcBef>
                  <a:spcPts val="0"/>
                </a:spcBef>
                <a:spcAft>
                  <a:spcPts val="0"/>
                </a:spcAft>
                <a:defRPr/>
              </a:pPr>
              <a:endParaRPr lang="en-US" sz="1800" kern="0">
                <a:solidFill>
                  <a:prstClr val="white"/>
                </a:solidFill>
              </a:endParaRPr>
            </a:p>
          </p:txBody>
        </p:sp>
        <p:sp>
          <p:nvSpPr>
            <p:cNvPr id="74" name="Rectangle 13"/>
            <p:cNvSpPr>
              <a:spLocks noChangeArrowheads="1"/>
            </p:cNvSpPr>
            <p:nvPr/>
          </p:nvSpPr>
          <p:spPr bwMode="auto">
            <a:xfrm>
              <a:off x="2892109" y="3612167"/>
              <a:ext cx="230504" cy="225988"/>
            </a:xfrm>
            <a:prstGeom prst="rect">
              <a:avLst/>
            </a:prstGeom>
            <a:solidFill>
              <a:srgbClr val="5C8526"/>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fontAlgn="auto">
                <a:spcBef>
                  <a:spcPts val="0"/>
                </a:spcBef>
                <a:spcAft>
                  <a:spcPts val="0"/>
                </a:spcAft>
                <a:defRPr/>
              </a:pPr>
              <a:endParaRPr lang="en-US" sz="1800" kern="0">
                <a:solidFill>
                  <a:prstClr val="white"/>
                </a:solidFill>
              </a:endParaRPr>
            </a:p>
          </p:txBody>
        </p:sp>
        <p:sp>
          <p:nvSpPr>
            <p:cNvPr id="76" name="Rectangle 25"/>
            <p:cNvSpPr>
              <a:spLocks noChangeArrowheads="1"/>
            </p:cNvSpPr>
            <p:nvPr/>
          </p:nvSpPr>
          <p:spPr bwMode="auto">
            <a:xfrm>
              <a:off x="2431098" y="3838155"/>
              <a:ext cx="137615" cy="140614"/>
            </a:xfrm>
            <a:prstGeom prst="rect">
              <a:avLst/>
            </a:prstGeom>
            <a:solidFill>
              <a:srgbClr val="FFFF66"/>
            </a:solidFill>
            <a:ln w="952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914400" fontAlgn="auto">
                <a:spcBef>
                  <a:spcPts val="0"/>
                </a:spcBef>
                <a:spcAft>
                  <a:spcPts val="0"/>
                </a:spcAft>
                <a:defRPr/>
              </a:pPr>
              <a:endParaRPr lang="en-US" sz="1800" kern="0">
                <a:solidFill>
                  <a:prstClr val="white"/>
                </a:solidFill>
              </a:endParaRPr>
            </a:p>
          </p:txBody>
        </p:sp>
      </p:grpSp>
      <p:cxnSp>
        <p:nvCxnSpPr>
          <p:cNvPr id="77" name="Straight Connector 76"/>
          <p:cNvCxnSpPr/>
          <p:nvPr/>
        </p:nvCxnSpPr>
        <p:spPr bwMode="auto">
          <a:xfrm>
            <a:off x="3810000" y="5659378"/>
            <a:ext cx="1600200" cy="0"/>
          </a:xfrm>
          <a:prstGeom prst="line">
            <a:avLst/>
          </a:prstGeom>
          <a:solidFill>
            <a:srgbClr val="00B8FF"/>
          </a:solidFill>
          <a:ln w="38100" cap="flat" cmpd="sng" algn="ctr">
            <a:solidFill>
              <a:srgbClr val="003367"/>
            </a:solidFill>
            <a:prstDash val="solid"/>
            <a:round/>
            <a:headEnd type="none" w="med" len="med"/>
            <a:tailEnd type="triangle" w="med" len="med"/>
          </a:ln>
          <a:effectLst/>
        </p:spPr>
      </p:cxnSp>
      <p:sp>
        <p:nvSpPr>
          <p:cNvPr id="82" name="Rectangle 6"/>
          <p:cNvSpPr>
            <a:spLocks noChangeArrowheads="1"/>
          </p:cNvSpPr>
          <p:nvPr/>
        </p:nvSpPr>
        <p:spPr bwMode="auto">
          <a:xfrm>
            <a:off x="3581400" y="5202178"/>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request</a:t>
            </a:r>
            <a:endParaRPr lang="en-US" sz="1800" b="1" kern="0" dirty="0" smtClean="0">
              <a:solidFill>
                <a:srgbClr val="003367"/>
              </a:solidFill>
            </a:endParaRPr>
          </a:p>
        </p:txBody>
      </p:sp>
      <p:grpSp>
        <p:nvGrpSpPr>
          <p:cNvPr id="83" name="Group 82"/>
          <p:cNvGrpSpPr>
            <a:grpSpLocks noChangeAspect="1"/>
          </p:cNvGrpSpPr>
          <p:nvPr/>
        </p:nvGrpSpPr>
        <p:grpSpPr bwMode="auto">
          <a:xfrm>
            <a:off x="5410200" y="5296230"/>
            <a:ext cx="457200" cy="856860"/>
            <a:chOff x="1152" y="3120"/>
            <a:chExt cx="384" cy="720"/>
          </a:xfrm>
        </p:grpSpPr>
        <p:sp>
          <p:nvSpPr>
            <p:cNvPr id="87" name="Freeform 86"/>
            <p:cNvSpPr>
              <a:spLocks noChangeAspect="1"/>
            </p:cNvSpPr>
            <p:nvPr/>
          </p:nvSpPr>
          <p:spPr bwMode="auto">
            <a:xfrm>
              <a:off x="1200" y="3120"/>
              <a:ext cx="288" cy="720"/>
            </a:xfrm>
            <a:custGeom>
              <a:avLst/>
              <a:gdLst>
                <a:gd name="T0" fmla="*/ 144 w 288"/>
                <a:gd name="T1" fmla="*/ 0 h 720"/>
                <a:gd name="T2" fmla="*/ 0 w 288"/>
                <a:gd name="T3" fmla="*/ 144 h 720"/>
                <a:gd name="T4" fmla="*/ 0 w 288"/>
                <a:gd name="T5" fmla="*/ 720 h 720"/>
                <a:gd name="T6" fmla="*/ 288 w 288"/>
                <a:gd name="T7" fmla="*/ 720 h 720"/>
                <a:gd name="T8" fmla="*/ 288 w 288"/>
                <a:gd name="T9" fmla="*/ 144 h 720"/>
                <a:gd name="T10" fmla="*/ 144 w 288"/>
                <a:gd name="T11" fmla="*/ 0 h 720"/>
                <a:gd name="T12" fmla="*/ 0 60000 65536"/>
                <a:gd name="T13" fmla="*/ 0 60000 65536"/>
                <a:gd name="T14" fmla="*/ 0 60000 65536"/>
                <a:gd name="T15" fmla="*/ 0 60000 65536"/>
                <a:gd name="T16" fmla="*/ 0 60000 65536"/>
                <a:gd name="T17" fmla="*/ 0 60000 65536"/>
                <a:gd name="T18" fmla="*/ 0 w 288"/>
                <a:gd name="T19" fmla="*/ 0 h 720"/>
                <a:gd name="T20" fmla="*/ 288 w 288"/>
                <a:gd name="T21" fmla="*/ 720 h 720"/>
              </a:gdLst>
              <a:ahLst/>
              <a:cxnLst>
                <a:cxn ang="T12">
                  <a:pos x="T0" y="T1"/>
                </a:cxn>
                <a:cxn ang="T13">
                  <a:pos x="T2" y="T3"/>
                </a:cxn>
                <a:cxn ang="T14">
                  <a:pos x="T4" y="T5"/>
                </a:cxn>
                <a:cxn ang="T15">
                  <a:pos x="T6" y="T7"/>
                </a:cxn>
                <a:cxn ang="T16">
                  <a:pos x="T8" y="T9"/>
                </a:cxn>
                <a:cxn ang="T17">
                  <a:pos x="T10" y="T11"/>
                </a:cxn>
              </a:cxnLst>
              <a:rect l="T18" t="T19" r="T20" b="T21"/>
              <a:pathLst>
                <a:path w="288" h="720">
                  <a:moveTo>
                    <a:pt x="144" y="0"/>
                  </a:moveTo>
                  <a:lnTo>
                    <a:pt x="0" y="144"/>
                  </a:lnTo>
                  <a:lnTo>
                    <a:pt x="0" y="720"/>
                  </a:lnTo>
                  <a:lnTo>
                    <a:pt x="288" y="720"/>
                  </a:lnTo>
                  <a:lnTo>
                    <a:pt x="288" y="144"/>
                  </a:lnTo>
                  <a:lnTo>
                    <a:pt x="144" y="0"/>
                  </a:lnTo>
                  <a:close/>
                </a:path>
              </a:pathLst>
            </a:custGeom>
            <a:solidFill>
              <a:srgbClr val="FFFF99"/>
            </a:solidFill>
            <a:ln w="9525">
              <a:solidFill>
                <a:srgbClr val="003367"/>
              </a:solidFill>
              <a:round/>
              <a:headEnd/>
              <a:tailEnd/>
            </a:ln>
          </p:spPr>
          <p:txBody>
            <a:bodyPr wrap="none" anchor="ctr">
              <a:spAutoFit/>
            </a:bodyPr>
            <a:lstStyle/>
            <a:p>
              <a:pPr defTabSz="914400" fontAlgn="auto">
                <a:spcBef>
                  <a:spcPts val="0"/>
                </a:spcBef>
                <a:spcAft>
                  <a:spcPts val="0"/>
                </a:spcAft>
                <a:defRPr/>
              </a:pPr>
              <a:endParaRPr lang="en-US" sz="1800" kern="0" smtClean="0">
                <a:solidFill>
                  <a:prstClr val="white"/>
                </a:solidFill>
              </a:endParaRPr>
            </a:p>
          </p:txBody>
        </p:sp>
        <p:sp>
          <p:nvSpPr>
            <p:cNvPr id="92" name="Line 16"/>
            <p:cNvSpPr>
              <a:spLocks noChangeAspect="1" noChangeShapeType="1"/>
            </p:cNvSpPr>
            <p:nvPr/>
          </p:nvSpPr>
          <p:spPr bwMode="auto">
            <a:xfrm flipH="1">
              <a:off x="1152" y="3120"/>
              <a:ext cx="192" cy="192"/>
            </a:xfrm>
            <a:prstGeom prst="line">
              <a:avLst/>
            </a:prstGeom>
            <a:noFill/>
            <a:ln w="38100">
              <a:solidFill>
                <a:srgbClr val="003367"/>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defRPr/>
              </a:pPr>
              <a:endParaRPr lang="en-US" sz="1800" kern="0" smtClean="0">
                <a:solidFill>
                  <a:prstClr val="white"/>
                </a:solidFill>
              </a:endParaRPr>
            </a:p>
          </p:txBody>
        </p:sp>
        <p:sp>
          <p:nvSpPr>
            <p:cNvPr id="93" name="Line 17"/>
            <p:cNvSpPr>
              <a:spLocks noChangeAspect="1" noChangeShapeType="1"/>
            </p:cNvSpPr>
            <p:nvPr/>
          </p:nvSpPr>
          <p:spPr bwMode="auto">
            <a:xfrm>
              <a:off x="1344" y="3120"/>
              <a:ext cx="192" cy="192"/>
            </a:xfrm>
            <a:prstGeom prst="line">
              <a:avLst/>
            </a:prstGeom>
            <a:noFill/>
            <a:ln w="38100">
              <a:solidFill>
                <a:srgbClr val="003367"/>
              </a:solidFill>
              <a:round/>
              <a:headEnd/>
              <a:tailEnd/>
            </a:ln>
            <a:extLst>
              <a:ext uri="{909E8E84-426E-40dd-AFC4-6F175D3DCCD1}">
                <a14:hiddenFill xmlns:a14="http://schemas.microsoft.com/office/drawing/2010/main">
                  <a:noFill/>
                </a14:hiddenFill>
              </a:ext>
            </a:extLst>
          </p:spPr>
          <p:txBody>
            <a:bodyPr/>
            <a:lstStyle/>
            <a:p>
              <a:pPr defTabSz="914400" fontAlgn="auto">
                <a:spcBef>
                  <a:spcPts val="0"/>
                </a:spcBef>
                <a:spcAft>
                  <a:spcPts val="0"/>
                </a:spcAft>
                <a:defRPr/>
              </a:pPr>
              <a:endParaRPr lang="en-US" sz="1800" kern="0" smtClean="0">
                <a:solidFill>
                  <a:prstClr val="white"/>
                </a:solidFill>
              </a:endParaRPr>
            </a:p>
          </p:txBody>
        </p:sp>
        <p:pic>
          <p:nvPicPr>
            <p:cNvPr id="94" name="Picture 93" descr="guar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0" y="3216"/>
              <a:ext cx="308"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5" name="Rectangle 6"/>
          <p:cNvSpPr>
            <a:spLocks noChangeArrowheads="1"/>
          </p:cNvSpPr>
          <p:nvPr/>
        </p:nvSpPr>
        <p:spPr bwMode="auto">
          <a:xfrm>
            <a:off x="2286000" y="600069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requester</a:t>
            </a:r>
            <a:endParaRPr lang="en-US" sz="1800" kern="0" dirty="0" smtClean="0">
              <a:solidFill>
                <a:srgbClr val="003367"/>
              </a:solidFill>
            </a:endParaRPr>
          </a:p>
        </p:txBody>
      </p:sp>
      <p:sp>
        <p:nvSpPr>
          <p:cNvPr id="96" name="Rectangle 6"/>
          <p:cNvSpPr>
            <a:spLocks noChangeArrowheads="1"/>
          </p:cNvSpPr>
          <p:nvPr/>
        </p:nvSpPr>
        <p:spPr bwMode="auto">
          <a:xfrm>
            <a:off x="5715000" y="621018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authorizer</a:t>
            </a:r>
            <a:endParaRPr lang="en-US" sz="1800" kern="0" dirty="0" smtClean="0">
              <a:solidFill>
                <a:srgbClr val="003367"/>
              </a:solidFill>
            </a:endParaRPr>
          </a:p>
        </p:txBody>
      </p:sp>
      <p:sp>
        <p:nvSpPr>
          <p:cNvPr id="97" name="Rectangle 6"/>
          <p:cNvSpPr>
            <a:spLocks noChangeArrowheads="1"/>
          </p:cNvSpPr>
          <p:nvPr/>
        </p:nvSpPr>
        <p:spPr bwMode="auto">
          <a:xfrm>
            <a:off x="2209800" y="630549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(subject)</a:t>
            </a:r>
            <a:endParaRPr lang="en-US" sz="1800" b="1" kern="0" dirty="0" smtClean="0">
              <a:solidFill>
                <a:srgbClr val="003367"/>
              </a:solidFill>
            </a:endParaRPr>
          </a:p>
        </p:txBody>
      </p:sp>
      <p:sp>
        <p:nvSpPr>
          <p:cNvPr id="98" name="Rectangle 6"/>
          <p:cNvSpPr>
            <a:spLocks noChangeArrowheads="1"/>
          </p:cNvSpPr>
          <p:nvPr/>
        </p:nvSpPr>
        <p:spPr bwMode="auto">
          <a:xfrm>
            <a:off x="6629400" y="552438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object</a:t>
            </a:r>
            <a:endParaRPr lang="en-US" sz="1800" b="1" kern="0" dirty="0" smtClean="0">
              <a:solidFill>
                <a:srgbClr val="003367"/>
              </a:solidFill>
            </a:endParaRPr>
          </a:p>
        </p:txBody>
      </p:sp>
      <p:sp>
        <p:nvSpPr>
          <p:cNvPr id="99" name="Rectangle 6"/>
          <p:cNvSpPr>
            <a:spLocks noChangeArrowheads="1"/>
          </p:cNvSpPr>
          <p:nvPr/>
        </p:nvSpPr>
        <p:spPr bwMode="auto">
          <a:xfrm>
            <a:off x="4648200" y="470529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guard</a:t>
            </a:r>
            <a:endParaRPr lang="en-US" sz="1800" b="1" kern="0" dirty="0" smtClean="0">
              <a:solidFill>
                <a:srgbClr val="003367"/>
              </a:solidFill>
            </a:endParaRPr>
          </a:p>
        </p:txBody>
      </p:sp>
      <p:sp>
        <p:nvSpPr>
          <p:cNvPr id="100" name="Rectangle 6"/>
          <p:cNvSpPr>
            <a:spLocks noChangeArrowheads="1"/>
          </p:cNvSpPr>
          <p:nvPr/>
        </p:nvSpPr>
        <p:spPr bwMode="auto">
          <a:xfrm>
            <a:off x="2743200" y="4705290"/>
            <a:ext cx="1981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credentials</a:t>
            </a:r>
            <a:endParaRPr lang="en-US" sz="1800" b="1" kern="0" dirty="0" smtClean="0">
              <a:solidFill>
                <a:srgbClr val="003367"/>
              </a:solidFill>
            </a:endParaRPr>
          </a:p>
        </p:txBody>
      </p:sp>
      <p:grpSp>
        <p:nvGrpSpPr>
          <p:cNvPr id="101" name="Group 100"/>
          <p:cNvGrpSpPr/>
          <p:nvPr/>
        </p:nvGrpSpPr>
        <p:grpSpPr>
          <a:xfrm>
            <a:off x="609600" y="4457580"/>
            <a:ext cx="2057400" cy="1371600"/>
            <a:chOff x="6019800" y="3962400"/>
            <a:chExt cx="2743200" cy="1828800"/>
          </a:xfrm>
        </p:grpSpPr>
        <p:pic>
          <p:nvPicPr>
            <p:cNvPr id="102" name="Picture 101"/>
            <p:cNvPicPr>
              <a:picLocks noChangeAspect="1"/>
            </p:cNvPicPr>
            <p:nvPr/>
          </p:nvPicPr>
          <p:blipFill>
            <a:blip r:embed="rId7"/>
            <a:stretch>
              <a:fillRect/>
            </a:stretch>
          </p:blipFill>
          <p:spPr>
            <a:xfrm>
              <a:off x="6019800" y="3962400"/>
              <a:ext cx="2743200" cy="1828800"/>
            </a:xfrm>
            <a:prstGeom prst="rect">
              <a:avLst/>
            </a:prstGeom>
          </p:spPr>
        </p:pic>
        <p:sp>
          <p:nvSpPr>
            <p:cNvPr id="103" name="Rectangle 102"/>
            <p:cNvSpPr/>
            <p:nvPr/>
          </p:nvSpPr>
          <p:spPr>
            <a:xfrm rot="21428047">
              <a:off x="6753959" y="4654883"/>
              <a:ext cx="1371600" cy="524840"/>
            </a:xfrm>
            <a:prstGeom prst="rect">
              <a:avLst/>
            </a:prstGeom>
          </p:spPr>
          <p:txBody>
            <a:bodyPr wrap="square">
              <a:spAutoFit/>
            </a:bodyPr>
            <a:lstStyle/>
            <a:p>
              <a:pPr defTabSz="914400" fontAlgn="auto">
                <a:lnSpc>
                  <a:spcPct val="85000"/>
                </a:lnSpc>
                <a:spcBef>
                  <a:spcPts val="0"/>
                </a:spcBef>
                <a:spcAft>
                  <a:spcPts val="0"/>
                </a:spcAft>
                <a:defRPr/>
              </a:pPr>
              <a:r>
                <a:rPr lang="en-US" kern="0" dirty="0" smtClean="0">
                  <a:solidFill>
                    <a:srgbClr val="0036A6"/>
                  </a:solidFill>
                  <a:latin typeface="Lucida Calligraphy"/>
                  <a:cs typeface="Lucida Calligraphy"/>
                </a:rPr>
                <a:t>Alice</a:t>
              </a:r>
              <a:endParaRPr lang="en-US" sz="4400" kern="0" dirty="0">
                <a:solidFill>
                  <a:srgbClr val="0036A6"/>
                </a:solidFill>
                <a:latin typeface="Lucida Calligraphy"/>
                <a:cs typeface="Lucida Calligraphy"/>
              </a:endParaRPr>
            </a:p>
          </p:txBody>
        </p:sp>
      </p:grpSp>
      <p:cxnSp>
        <p:nvCxnSpPr>
          <p:cNvPr id="104" name="Curved Connector 103"/>
          <p:cNvCxnSpPr>
            <a:stCxn id="102" idx="3"/>
            <a:endCxn id="76" idx="2"/>
          </p:cNvCxnSpPr>
          <p:nvPr/>
        </p:nvCxnSpPr>
        <p:spPr bwMode="auto">
          <a:xfrm>
            <a:off x="2667000" y="5143380"/>
            <a:ext cx="673320" cy="400918"/>
          </a:xfrm>
          <a:prstGeom prst="curvedConnector4">
            <a:avLst>
              <a:gd name="adj1" fmla="val 47181"/>
              <a:gd name="adj2" fmla="val 157019"/>
            </a:avLst>
          </a:prstGeom>
          <a:solidFill>
            <a:srgbClr val="00B8FF"/>
          </a:solidFill>
          <a:ln w="9525" cap="flat" cmpd="sng" algn="ctr">
            <a:solidFill>
              <a:srgbClr val="003367"/>
            </a:solidFill>
            <a:prstDash val="solid"/>
            <a:round/>
            <a:headEnd type="none" w="med" len="med"/>
            <a:tailEnd type="arrow"/>
          </a:ln>
          <a:effectLst/>
        </p:spPr>
      </p:cxnSp>
      <p:sp>
        <p:nvSpPr>
          <p:cNvPr id="105" name="Rectangle 6"/>
          <p:cNvSpPr>
            <a:spLocks noChangeArrowheads="1"/>
          </p:cNvSpPr>
          <p:nvPr/>
        </p:nvSpPr>
        <p:spPr bwMode="auto">
          <a:xfrm>
            <a:off x="304800" y="5676780"/>
            <a:ext cx="25908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defTabSz="914400" fontAlgn="auto">
              <a:spcBef>
                <a:spcPts val="0"/>
              </a:spcBef>
              <a:spcAft>
                <a:spcPts val="0"/>
              </a:spcAft>
              <a:defRPr/>
            </a:pPr>
            <a:r>
              <a:rPr lang="en-US" sz="2000" b="1" kern="0" dirty="0" smtClean="0">
                <a:solidFill>
                  <a:srgbClr val="003367"/>
                </a:solidFill>
              </a:rPr>
              <a:t>identity</a:t>
            </a:r>
          </a:p>
        </p:txBody>
      </p:sp>
    </p:spTree>
    <p:extLst>
      <p:ext uri="{BB962C8B-B14F-4D97-AF65-F5344CB8AC3E}">
        <p14:creationId xmlns:p14="http://schemas.microsoft.com/office/powerpoint/2010/main" val="21974846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2"/>
          <p:cNvSpPr>
            <a:spLocks noGrp="1"/>
          </p:cNvSpPr>
          <p:nvPr>
            <p:ph type="title"/>
          </p:nvPr>
        </p:nvSpPr>
        <p:spPr/>
        <p:txBody>
          <a:bodyPr/>
          <a:lstStyle/>
          <a:p>
            <a:r>
              <a:rPr lang="en-US">
                <a:latin typeface="Arial" charset="0"/>
                <a:ea typeface="ＭＳ Ｐゴシック" charset="0"/>
              </a:rPr>
              <a:t>DNS as a distributed service</a:t>
            </a:r>
          </a:p>
        </p:txBody>
      </p:sp>
      <p:sp>
        <p:nvSpPr>
          <p:cNvPr id="67587" name="Content Placeholder 3"/>
          <p:cNvSpPr>
            <a:spLocks noGrp="1"/>
          </p:cNvSpPr>
          <p:nvPr>
            <p:ph idx="1"/>
          </p:nvPr>
        </p:nvSpPr>
        <p:spPr>
          <a:xfrm>
            <a:off x="457200" y="1527175"/>
            <a:ext cx="8226425" cy="4111625"/>
          </a:xfrm>
        </p:spPr>
        <p:txBody>
          <a:bodyPr/>
          <a:lstStyle/>
          <a:p>
            <a:r>
              <a:rPr lang="en-US" sz="2400">
                <a:latin typeface="Arial" charset="0"/>
                <a:ea typeface="ＭＳ Ｐゴシック" charset="0"/>
              </a:rPr>
              <a:t>DNS is a “cloud” of name servers</a:t>
            </a:r>
          </a:p>
          <a:p>
            <a:r>
              <a:rPr lang="en-US" sz="2400">
                <a:latin typeface="Arial" charset="0"/>
                <a:ea typeface="ＭＳ Ｐゴシック" charset="0"/>
              </a:rPr>
              <a:t>owned by different entities (domains)</a:t>
            </a:r>
          </a:p>
          <a:p>
            <a:r>
              <a:rPr lang="en-US" sz="2400">
                <a:latin typeface="Arial" charset="0"/>
                <a:ea typeface="ＭＳ Ｐゴシック" charset="0"/>
              </a:rPr>
              <a:t>organized in a hierarchy (tree) such that</a:t>
            </a:r>
          </a:p>
          <a:p>
            <a:r>
              <a:rPr lang="en-US" sz="2400">
                <a:latin typeface="Arial" charset="0"/>
                <a:ea typeface="ＭＳ Ｐゴシック" charset="0"/>
              </a:rPr>
              <a:t>each controls a subtree of the name space.</a:t>
            </a:r>
          </a:p>
          <a:p>
            <a:pPr>
              <a:buFont typeface="Times New Roman" charset="0"/>
              <a:buNone/>
            </a:pPr>
            <a:endParaRPr lang="en-US">
              <a:latin typeface="Arial" charset="0"/>
              <a:ea typeface="ＭＳ Ｐゴシック" charset="0"/>
            </a:endParaRPr>
          </a:p>
          <a:p>
            <a:pPr>
              <a:buFont typeface="Times New Roman" charset="0"/>
              <a:buNone/>
            </a:pPr>
            <a:endParaRPr lang="en-US">
              <a:latin typeface="Arial" charset="0"/>
              <a:ea typeface="ＭＳ Ｐゴシック" charset="0"/>
            </a:endParaRPr>
          </a:p>
        </p:txBody>
      </p:sp>
      <p:pic>
        <p:nvPicPr>
          <p:cNvPr id="67588"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733800"/>
            <a:ext cx="1905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589"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452813"/>
            <a:ext cx="4648200" cy="330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5625839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5"/>
          <p:cNvSpPr>
            <a:spLocks noGrp="1"/>
          </p:cNvSpPr>
          <p:nvPr>
            <p:ph type="title"/>
          </p:nvPr>
        </p:nvSpPr>
        <p:spPr/>
        <p:txBody>
          <a:bodyPr/>
          <a:lstStyle/>
          <a:p>
            <a:r>
              <a:rPr lang="en-US">
                <a:latin typeface="Arial" charset="0"/>
                <a:ea typeface="ＭＳ Ｐゴシック" charset="0"/>
              </a:rPr>
              <a:t>DNSSEC</a:t>
            </a:r>
          </a:p>
        </p:txBody>
      </p:sp>
      <p:sp>
        <p:nvSpPr>
          <p:cNvPr id="60419" name="Content Placeholder 6"/>
          <p:cNvSpPr>
            <a:spLocks noGrp="1"/>
          </p:cNvSpPr>
          <p:nvPr>
            <p:ph idx="1"/>
          </p:nvPr>
        </p:nvSpPr>
        <p:spPr>
          <a:xfrm>
            <a:off x="457200" y="1374775"/>
            <a:ext cx="8458200" cy="4111625"/>
          </a:xfrm>
        </p:spPr>
        <p:txBody>
          <a:bodyPr/>
          <a:lstStyle/>
          <a:p>
            <a:pPr marL="0" indent="0">
              <a:buNone/>
            </a:pPr>
            <a:r>
              <a:rPr lang="en-US" sz="2400" dirty="0" smtClean="0">
                <a:latin typeface="Arial" charset="0"/>
                <a:ea typeface="ＭＳ Ｐゴシック" charset="0"/>
              </a:rPr>
              <a:t>How to make DNS more secure?</a:t>
            </a:r>
            <a:endParaRPr lang="en-US" sz="2400" dirty="0">
              <a:latin typeface="Arial" charset="0"/>
              <a:ea typeface="ＭＳ Ｐゴシック" charset="0"/>
            </a:endParaRPr>
          </a:p>
          <a:p>
            <a:r>
              <a:rPr lang="en-US" sz="1800" b="0" dirty="0" smtClean="0">
                <a:latin typeface="Arial" charset="0"/>
                <a:ea typeface="ＭＳ Ｐゴシック" charset="0"/>
              </a:rPr>
              <a:t>Answer: sign all DNS lookup responses and include target’s public key.</a:t>
            </a:r>
            <a:endParaRPr lang="en-US" sz="1800" b="0" dirty="0">
              <a:latin typeface="Arial" charset="0"/>
              <a:ea typeface="ＭＳ Ｐゴシック" charset="0"/>
            </a:endParaRPr>
          </a:p>
          <a:p>
            <a:r>
              <a:rPr lang="en-US" sz="1800" b="0" dirty="0" smtClean="0">
                <a:latin typeface="Arial" charset="0"/>
                <a:ea typeface="ＭＳ Ｐゴシック" charset="0"/>
              </a:rPr>
              <a:t>Each </a:t>
            </a:r>
            <a:r>
              <a:rPr lang="en-US" sz="1800" b="0" dirty="0">
                <a:latin typeface="Arial" charset="0"/>
                <a:ea typeface="ＭＳ Ｐゴシック" charset="0"/>
              </a:rPr>
              <a:t>parent domain endorses the public key of each </a:t>
            </a:r>
            <a:r>
              <a:rPr lang="en-US" sz="1800" b="0" dirty="0" smtClean="0">
                <a:latin typeface="Arial" charset="0"/>
                <a:ea typeface="ＭＳ Ｐゴシック" charset="0"/>
              </a:rPr>
              <a:t>child.</a:t>
            </a:r>
            <a:endParaRPr lang="en-US" sz="1800" b="0" dirty="0">
              <a:latin typeface="Arial" charset="0"/>
              <a:ea typeface="ＭＳ Ｐゴシック" charset="0"/>
            </a:endParaRPr>
          </a:p>
          <a:p>
            <a:r>
              <a:rPr lang="en-US" sz="1800" b="0" dirty="0" smtClean="0">
                <a:latin typeface="Arial" charset="0"/>
                <a:ea typeface="ＭＳ Ｐゴシック" charset="0"/>
              </a:rPr>
              <a:t>Resolver can </a:t>
            </a:r>
            <a:r>
              <a:rPr lang="en-US" sz="1800" b="0" dirty="0">
                <a:latin typeface="Arial" charset="0"/>
                <a:ea typeface="ＭＳ Ｐゴシック" charset="0"/>
              </a:rPr>
              <a:t>validate the </a:t>
            </a:r>
            <a:r>
              <a:rPr lang="en-US" sz="1800" b="0" dirty="0" smtClean="0">
                <a:latin typeface="Arial" charset="0"/>
                <a:ea typeface="ＭＳ Ｐゴシック" charset="0"/>
              </a:rPr>
              <a:t>response chain, </a:t>
            </a:r>
            <a:r>
              <a:rPr lang="en-US" sz="1800" b="0" dirty="0">
                <a:latin typeface="Arial" charset="0"/>
                <a:ea typeface="ＭＳ Ｐゴシック" charset="0"/>
              </a:rPr>
              <a:t>all the way back to the root</a:t>
            </a:r>
            <a:r>
              <a:rPr lang="en-US" sz="1800" b="0" dirty="0" smtClean="0">
                <a:latin typeface="Arial" charset="0"/>
                <a:ea typeface="ＭＳ Ｐゴシック" charset="0"/>
              </a:rPr>
              <a:t>…</a:t>
            </a:r>
            <a:endParaRPr lang="en-US" sz="1800" b="0" dirty="0">
              <a:latin typeface="Arial" charset="0"/>
              <a:ea typeface="ＭＳ Ｐゴシック" charset="0"/>
            </a:endParaRPr>
          </a:p>
        </p:txBody>
      </p:sp>
      <p:pic>
        <p:nvPicPr>
          <p:cNvPr id="4"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600200" y="3429000"/>
            <a:ext cx="5704315" cy="2286000"/>
          </a:xfrm>
          <a:prstGeom prst="rect">
            <a:avLst/>
          </a:prstGeom>
        </p:spPr>
      </p:pic>
    </p:spTree>
    <p:extLst>
      <p:ext uri="{BB962C8B-B14F-4D97-AF65-F5344CB8AC3E}">
        <p14:creationId xmlns:p14="http://schemas.microsoft.com/office/powerpoint/2010/main" val="263344823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Trust with SAFE logic</a:t>
            </a:r>
            <a:endParaRPr lang="en-US" dirty="0"/>
          </a:p>
        </p:txBody>
      </p:sp>
      <p:sp>
        <p:nvSpPr>
          <p:cNvPr id="4" name="Content Placeholder 3"/>
          <p:cNvSpPr>
            <a:spLocks noGrp="1"/>
          </p:cNvSpPr>
          <p:nvPr>
            <p:ph idx="1"/>
          </p:nvPr>
        </p:nvSpPr>
        <p:spPr>
          <a:xfrm>
            <a:off x="457208" y="1755781"/>
            <a:ext cx="8226425" cy="4111625"/>
          </a:xfrm>
        </p:spPr>
        <p:txBody>
          <a:bodyPr/>
          <a:lstStyle/>
          <a:p>
            <a:r>
              <a:rPr lang="en-US" b="1" dirty="0" smtClean="0"/>
              <a:t>SAFE</a:t>
            </a:r>
            <a:r>
              <a:rPr lang="en-US" dirty="0" smtClean="0"/>
              <a:t>: </a:t>
            </a:r>
            <a:r>
              <a:rPr lang="en-US" b="1" dirty="0" smtClean="0"/>
              <a:t>S</a:t>
            </a:r>
            <a:r>
              <a:rPr lang="en-US" dirty="0" smtClean="0"/>
              <a:t>ecure </a:t>
            </a:r>
            <a:r>
              <a:rPr lang="en-US" b="1" dirty="0" smtClean="0"/>
              <a:t>A</a:t>
            </a:r>
            <a:r>
              <a:rPr lang="en-US" dirty="0" smtClean="0"/>
              <a:t>uthorization for </a:t>
            </a:r>
            <a:r>
              <a:rPr lang="en-US" b="1" dirty="0" smtClean="0"/>
              <a:t>F</a:t>
            </a:r>
            <a:r>
              <a:rPr lang="en-US" dirty="0" smtClean="0"/>
              <a:t>ederated </a:t>
            </a:r>
            <a:r>
              <a:rPr lang="en-US" b="1" dirty="0" smtClean="0"/>
              <a:t>E</a:t>
            </a:r>
            <a:r>
              <a:rPr lang="en-US" dirty="0" smtClean="0"/>
              <a:t>nvironments</a:t>
            </a:r>
          </a:p>
          <a:p>
            <a:pPr lvl="1"/>
            <a:r>
              <a:rPr lang="en-US" dirty="0" smtClean="0"/>
              <a:t>Practical </a:t>
            </a:r>
            <a:r>
              <a:rPr lang="en-US" dirty="0"/>
              <a:t>minimalist </a:t>
            </a:r>
            <a:r>
              <a:rPr lang="en-US" b="1" dirty="0" smtClean="0"/>
              <a:t>trust logic</a:t>
            </a:r>
            <a:r>
              <a:rPr lang="en-US" dirty="0" smtClean="0"/>
              <a:t>: </a:t>
            </a:r>
            <a:r>
              <a:rPr lang="en-US" dirty="0"/>
              <a:t>low barrier to </a:t>
            </a:r>
            <a:r>
              <a:rPr lang="en-US" dirty="0" smtClean="0"/>
              <a:t>use</a:t>
            </a:r>
            <a:endParaRPr lang="en-US" i="1" dirty="0" smtClean="0"/>
          </a:p>
          <a:p>
            <a:pPr lvl="1"/>
            <a:r>
              <a:rPr lang="en-US" dirty="0" smtClean="0"/>
              <a:t>Custom </a:t>
            </a:r>
            <a:r>
              <a:rPr lang="en-US" dirty="0" err="1" smtClean="0"/>
              <a:t>datalog+says</a:t>
            </a:r>
            <a:r>
              <a:rPr lang="en-US" dirty="0" smtClean="0"/>
              <a:t> inference engine, &lt;1000 lines of </a:t>
            </a:r>
            <a:r>
              <a:rPr lang="en-US" dirty="0" err="1" smtClean="0"/>
              <a:t>Scala</a:t>
            </a:r>
            <a:endParaRPr lang="en-US" dirty="0" smtClean="0"/>
          </a:p>
          <a:p>
            <a:pPr lvl="1"/>
            <a:r>
              <a:rPr lang="en-US" dirty="0" smtClean="0"/>
              <a:t>“Slang” script to publish/import logic statements as certificates</a:t>
            </a:r>
          </a:p>
          <a:p>
            <a:pPr lvl="1"/>
            <a:r>
              <a:rPr lang="en-US" dirty="0"/>
              <a:t>Compose policies and statements easily in plain </a:t>
            </a:r>
            <a:r>
              <a:rPr lang="en-US" dirty="0" smtClean="0"/>
              <a:t>text</a:t>
            </a:r>
          </a:p>
          <a:p>
            <a:r>
              <a:rPr lang="en-US" dirty="0" smtClean="0"/>
              <a:t>SAFE certificates can carry arbitrary logic content.</a:t>
            </a:r>
          </a:p>
          <a:p>
            <a:pPr lvl="1"/>
            <a:r>
              <a:rPr lang="en-US" dirty="0" smtClean="0"/>
              <a:t>A building block for secure networked systems</a:t>
            </a:r>
          </a:p>
        </p:txBody>
      </p:sp>
      <p:pic>
        <p:nvPicPr>
          <p:cNvPr id="5" name="Picture 55"/>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688783" y="228606"/>
            <a:ext cx="1180583"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p:cNvGrpSpPr/>
          <p:nvPr/>
        </p:nvGrpSpPr>
        <p:grpSpPr>
          <a:xfrm>
            <a:off x="6263981" y="4800600"/>
            <a:ext cx="2422819" cy="1752600"/>
            <a:chOff x="6515100" y="1524000"/>
            <a:chExt cx="2422819" cy="1752600"/>
          </a:xfrm>
        </p:grpSpPr>
        <p:sp>
          <p:nvSpPr>
            <p:cNvPr id="7" name="Alternate Process 6"/>
            <p:cNvSpPr/>
            <p:nvPr/>
          </p:nvSpPr>
          <p:spPr bwMode="auto">
            <a:xfrm>
              <a:off x="6515100" y="1524000"/>
              <a:ext cx="2400300" cy="1752600"/>
            </a:xfrm>
            <a:prstGeom prst="flowChartAlternateProcess">
              <a:avLst/>
            </a:prstGeom>
            <a:solidFill>
              <a:schemeClr val="accent6"/>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charset="0"/>
                <a:buNone/>
                <a:defRPr/>
              </a:pPr>
              <a:r>
                <a:rPr lang="en-US" sz="1800" dirty="0">
                  <a:solidFill>
                    <a:prstClr val="white"/>
                  </a:solidFill>
                  <a:latin typeface="Copperplate Gothic Bold" charset="0"/>
                  <a:cs typeface="Copperplate Gothic Bold" charset="0"/>
                </a:rPr>
                <a:t>Certificate</a:t>
              </a:r>
            </a:p>
            <a:p>
              <a:pPr>
                <a:spcAft>
                  <a:spcPts val="3000"/>
                </a:spcAft>
                <a:buClr>
                  <a:srgbClr val="000000"/>
                </a:buClr>
                <a:buSzPct val="100000"/>
                <a:buFont typeface="Times New Roman" charset="0"/>
                <a:buNone/>
                <a:defRPr/>
              </a:pPr>
              <a:r>
                <a:rPr lang="en-US" sz="1800" dirty="0">
                  <a:solidFill>
                    <a:prstClr val="white"/>
                  </a:solidFill>
                  <a:cs typeface="Arial" charset="0"/>
                </a:rPr>
                <a:t>Term of validity</a:t>
              </a:r>
            </a:p>
            <a:p>
              <a:pPr>
                <a:spcAft>
                  <a:spcPts val="3000"/>
                </a:spcAft>
                <a:buClr>
                  <a:srgbClr val="000000"/>
                </a:buClr>
                <a:buSzPct val="100000"/>
                <a:buFont typeface="Times New Roman" charset="0"/>
                <a:buNone/>
                <a:defRPr/>
              </a:pPr>
              <a:r>
                <a:rPr lang="en-US" sz="1800" dirty="0">
                  <a:solidFill>
                    <a:prstClr val="white"/>
                  </a:solidFill>
                  <a:cs typeface="Arial" charset="0"/>
                </a:rPr>
                <a:t>Issuer’s </a:t>
              </a:r>
              <a:r>
                <a:rPr lang="en-US" sz="1800" dirty="0" smtClean="0">
                  <a:solidFill>
                    <a:prstClr val="white"/>
                  </a:solidFill>
                  <a:cs typeface="Arial" charset="0"/>
                </a:rPr>
                <a:t>public key</a:t>
              </a:r>
              <a:endParaRPr lang="en-US" sz="1800" dirty="0">
                <a:solidFill>
                  <a:prstClr val="white"/>
                </a:solidFill>
                <a:cs typeface="Arial" charset="0"/>
              </a:endParaRPr>
            </a:p>
          </p:txBody>
        </p:sp>
        <p:sp>
          <p:nvSpPr>
            <p:cNvPr id="8" name="TextBox 6"/>
            <p:cNvSpPr txBox="1">
              <a:spLocks noChangeArrowheads="1"/>
            </p:cNvSpPr>
            <p:nvPr/>
          </p:nvSpPr>
          <p:spPr bwMode="auto">
            <a:xfrm>
              <a:off x="7620000" y="2697697"/>
              <a:ext cx="12875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2800" dirty="0" smtClean="0">
                  <a:solidFill>
                    <a:prstClr val="white"/>
                  </a:solidFill>
                  <a:latin typeface="Edwardian Script ITC" charset="0"/>
                </a:rPr>
                <a:t>Signature</a:t>
              </a:r>
              <a:endParaRPr lang="en-US" dirty="0" smtClean="0">
                <a:solidFill>
                  <a:prstClr val="white"/>
                </a:solidFill>
                <a:latin typeface="Edwardian Script ITC" charset="0"/>
              </a:endParaRPr>
            </a:p>
          </p:txBody>
        </p:sp>
        <p:sp>
          <p:nvSpPr>
            <p:cNvPr id="9" name="12-Point Star 8"/>
            <p:cNvSpPr/>
            <p:nvPr/>
          </p:nvSpPr>
          <p:spPr bwMode="auto">
            <a:xfrm>
              <a:off x="6881813" y="2833687"/>
              <a:ext cx="366713" cy="366713"/>
            </a:xfrm>
            <a:prstGeom prst="star12">
              <a:avLst/>
            </a:prstGeom>
            <a:solidFill>
              <a:schemeClr val="accent5"/>
            </a:solidFill>
            <a:ln w="9525" cap="flat" cmpd="sng" algn="ctr">
              <a:no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a:solidFill>
                  <a:prstClr val="white"/>
                </a:solidFill>
                <a:ea typeface="ＭＳ Ｐゴシック" pitchFamily="-1" charset="-128"/>
                <a:cs typeface="Arial" charset="0"/>
              </a:endParaRPr>
            </a:p>
          </p:txBody>
        </p:sp>
        <p:sp>
          <p:nvSpPr>
            <p:cNvPr id="10" name="Rounded Rectangular Callout 9"/>
            <p:cNvSpPr/>
            <p:nvPr/>
          </p:nvSpPr>
          <p:spPr bwMode="auto">
            <a:xfrm>
              <a:off x="6661785" y="2224087"/>
              <a:ext cx="2177415" cy="366713"/>
            </a:xfrm>
            <a:prstGeom prst="wedgeRoundRectCallout">
              <a:avLst/>
            </a:prstGeom>
            <a:solidFill>
              <a:schemeClr val="bg2">
                <a:lumMod val="50000"/>
              </a:schemeClr>
            </a:solidFill>
            <a:ln w="9525" cap="flat" cmpd="sng" algn="ctr">
              <a:solidFill>
                <a:schemeClr val="tx1"/>
              </a:solidFill>
              <a:prstDash val="solid"/>
              <a:round/>
              <a:headEnd type="none" w="med" len="med"/>
              <a:tailEnd type="none" w="med" len="med"/>
            </a:ln>
            <a:effectLst/>
          </p:spPr>
          <p:txBody>
            <a:bodyPr/>
            <a:lstStyle/>
            <a:p>
              <a:pPr>
                <a:buClr>
                  <a:srgbClr val="000000"/>
                </a:buClr>
                <a:buSzPct val="100000"/>
                <a:buFont typeface="Times New Roman" pitchFamily="16" charset="0"/>
                <a:buNone/>
                <a:defRPr/>
              </a:pPr>
              <a:endParaRPr lang="en-US" sz="1800" dirty="0">
                <a:solidFill>
                  <a:prstClr val="white"/>
                </a:solidFill>
                <a:ea typeface="ＭＳ Ｐゴシック" pitchFamily="-1" charset="-128"/>
                <a:cs typeface="Arial" charset="0"/>
              </a:endParaRPr>
            </a:p>
          </p:txBody>
        </p:sp>
        <p:sp>
          <p:nvSpPr>
            <p:cNvPr id="11" name="TextBox 22"/>
            <p:cNvSpPr txBox="1">
              <a:spLocks noChangeArrowheads="1"/>
            </p:cNvSpPr>
            <p:nvPr/>
          </p:nvSpPr>
          <p:spPr bwMode="auto">
            <a:xfrm>
              <a:off x="6661785" y="2207578"/>
              <a:ext cx="22761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800" dirty="0" smtClean="0">
                  <a:solidFill>
                    <a:prstClr val="white"/>
                  </a:solidFill>
                </a:rPr>
                <a:t>Payload: statements</a:t>
              </a:r>
            </a:p>
          </p:txBody>
        </p:sp>
      </p:grpSp>
      <p:sp>
        <p:nvSpPr>
          <p:cNvPr id="13" name="Rectangle 12"/>
          <p:cNvSpPr/>
          <p:nvPr/>
        </p:nvSpPr>
        <p:spPr>
          <a:xfrm>
            <a:off x="685800" y="5486400"/>
            <a:ext cx="4419600" cy="348813"/>
          </a:xfrm>
          <a:prstGeom prst="rect">
            <a:avLst/>
          </a:prstGeom>
          <a:solidFill>
            <a:schemeClr val="bg2">
              <a:lumMod val="40000"/>
              <a:lumOff val="60000"/>
            </a:schemeClr>
          </a:solidFill>
          <a:ln>
            <a:solidFill>
              <a:schemeClr val="tx1"/>
            </a:solidFill>
          </a:ln>
        </p:spPr>
        <p:txBody>
          <a:bodyPr wrap="square">
            <a:spAutoFit/>
          </a:bodyPr>
          <a:lstStyle/>
          <a:p>
            <a:pPr>
              <a:lnSpc>
                <a:spcPct val="80000"/>
              </a:lnSpc>
            </a:pPr>
            <a:r>
              <a:rPr lang="en-US" sz="2000" dirty="0" err="1" smtClean="0">
                <a:solidFill>
                  <a:srgbClr val="003367"/>
                </a:solidFill>
              </a:rPr>
              <a:t>alice</a:t>
            </a:r>
            <a:r>
              <a:rPr lang="en-US" sz="2000" dirty="0" smtClean="0">
                <a:solidFill>
                  <a:srgbClr val="003367"/>
                </a:solidFill>
              </a:rPr>
              <a:t>: p(X) </a:t>
            </a:r>
            <a:r>
              <a:rPr lang="en-US" sz="2000" dirty="0" smtClean="0">
                <a:solidFill>
                  <a:srgbClr val="003367"/>
                </a:solidFill>
                <a:sym typeface="Wingdings"/>
              </a:rPr>
              <a:t> </a:t>
            </a:r>
            <a:r>
              <a:rPr lang="en-US" sz="2000" dirty="0" err="1" smtClean="0">
                <a:solidFill>
                  <a:srgbClr val="003367"/>
                </a:solidFill>
                <a:sym typeface="Wingdings"/>
              </a:rPr>
              <a:t>alice</a:t>
            </a:r>
            <a:r>
              <a:rPr lang="en-US" sz="2000" dirty="0" smtClean="0">
                <a:solidFill>
                  <a:srgbClr val="003367"/>
                </a:solidFill>
                <a:sym typeface="Wingdings"/>
              </a:rPr>
              <a:t>: trusts(G), G: p(X) </a:t>
            </a:r>
          </a:p>
        </p:txBody>
      </p:sp>
      <p:cxnSp>
        <p:nvCxnSpPr>
          <p:cNvPr id="17" name="Straight Arrow Connector 16"/>
          <p:cNvCxnSpPr>
            <a:stCxn id="13" idx="3"/>
            <a:endCxn id="11" idx="1"/>
          </p:cNvCxnSpPr>
          <p:nvPr/>
        </p:nvCxnSpPr>
        <p:spPr bwMode="auto">
          <a:xfrm>
            <a:off x="5105400" y="5660807"/>
            <a:ext cx="1305266" cy="8037"/>
          </a:xfrm>
          <a:prstGeom prst="straightConnector1">
            <a:avLst/>
          </a:prstGeom>
          <a:solidFill>
            <a:srgbClr val="00B8FF"/>
          </a:solidFill>
          <a:ln w="28575" cap="flat" cmpd="sng" algn="ctr">
            <a:solidFill>
              <a:schemeClr val="bg2">
                <a:lumMod val="50000"/>
              </a:schemeClr>
            </a:solidFill>
            <a:prstDash val="solid"/>
            <a:round/>
            <a:headEnd type="none" w="med" len="med"/>
            <a:tailEnd type="arrow"/>
          </a:ln>
          <a:effectLst/>
        </p:spPr>
      </p:cxnSp>
      <p:sp>
        <p:nvSpPr>
          <p:cNvPr id="21" name="Rectangle 20"/>
          <p:cNvSpPr/>
          <p:nvPr/>
        </p:nvSpPr>
        <p:spPr>
          <a:xfrm>
            <a:off x="685800" y="5881965"/>
            <a:ext cx="4419600" cy="595035"/>
          </a:xfrm>
          <a:prstGeom prst="rect">
            <a:avLst/>
          </a:prstGeom>
          <a:solidFill>
            <a:schemeClr val="bg2">
              <a:lumMod val="40000"/>
              <a:lumOff val="60000"/>
            </a:schemeClr>
          </a:solidFill>
          <a:ln>
            <a:solidFill>
              <a:schemeClr val="tx1"/>
            </a:solidFill>
          </a:ln>
        </p:spPr>
        <p:txBody>
          <a:bodyPr wrap="square">
            <a:spAutoFit/>
          </a:bodyPr>
          <a:lstStyle/>
          <a:p>
            <a:pPr>
              <a:lnSpc>
                <a:spcPct val="80000"/>
              </a:lnSpc>
            </a:pPr>
            <a:r>
              <a:rPr lang="en-US" sz="2000" dirty="0" smtClean="0">
                <a:solidFill>
                  <a:srgbClr val="003367"/>
                </a:solidFill>
                <a:sym typeface="Wingdings"/>
              </a:rPr>
              <a:t>“</a:t>
            </a:r>
            <a:r>
              <a:rPr lang="en-US" sz="2000" dirty="0">
                <a:solidFill>
                  <a:srgbClr val="003367"/>
                </a:solidFill>
                <a:sym typeface="Wingdings"/>
              </a:rPr>
              <a:t>If </a:t>
            </a:r>
            <a:r>
              <a:rPr lang="en-US" sz="2000" dirty="0" smtClean="0">
                <a:solidFill>
                  <a:srgbClr val="003367"/>
                </a:solidFill>
                <a:sym typeface="Wingdings"/>
              </a:rPr>
              <a:t>Alice trusts G </a:t>
            </a:r>
            <a:r>
              <a:rPr lang="en-US" sz="2000" b="1" dirty="0" smtClean="0">
                <a:solidFill>
                  <a:srgbClr val="003367"/>
                </a:solidFill>
                <a:sym typeface="Wingdings"/>
              </a:rPr>
              <a:t>and</a:t>
            </a:r>
            <a:r>
              <a:rPr lang="en-US" sz="2000" dirty="0" smtClean="0">
                <a:solidFill>
                  <a:srgbClr val="003367"/>
                </a:solidFill>
                <a:sym typeface="Wingdings"/>
              </a:rPr>
              <a:t> G </a:t>
            </a:r>
            <a:r>
              <a:rPr lang="en-US" sz="2000" b="1" dirty="0" smtClean="0">
                <a:solidFill>
                  <a:srgbClr val="003367"/>
                </a:solidFill>
                <a:sym typeface="Wingdings"/>
              </a:rPr>
              <a:t>says</a:t>
            </a:r>
            <a:r>
              <a:rPr lang="en-US" sz="2000" dirty="0" smtClean="0">
                <a:solidFill>
                  <a:srgbClr val="003367"/>
                </a:solidFill>
                <a:sym typeface="Wingdings"/>
              </a:rPr>
              <a:t> p</a:t>
            </a:r>
            <a:r>
              <a:rPr lang="en-US" sz="2000" dirty="0">
                <a:solidFill>
                  <a:srgbClr val="003367"/>
                </a:solidFill>
                <a:sym typeface="Wingdings"/>
              </a:rPr>
              <a:t>(X</a:t>
            </a:r>
            <a:r>
              <a:rPr lang="en-US" sz="2000" dirty="0" smtClean="0">
                <a:solidFill>
                  <a:srgbClr val="003367"/>
                </a:solidFill>
                <a:sym typeface="Wingdings"/>
              </a:rPr>
              <a:t>) then Alice </a:t>
            </a:r>
            <a:r>
              <a:rPr lang="en-US" sz="2000" b="1" dirty="0">
                <a:solidFill>
                  <a:srgbClr val="003367"/>
                </a:solidFill>
                <a:sym typeface="Wingdings"/>
              </a:rPr>
              <a:t>believes</a:t>
            </a:r>
            <a:r>
              <a:rPr lang="en-US" sz="2000" dirty="0">
                <a:solidFill>
                  <a:srgbClr val="003367"/>
                </a:solidFill>
                <a:sym typeface="Wingdings"/>
              </a:rPr>
              <a:t> it</a:t>
            </a:r>
            <a:r>
              <a:rPr lang="en-US" sz="2000" dirty="0" smtClean="0">
                <a:solidFill>
                  <a:srgbClr val="003367"/>
                </a:solidFill>
                <a:sym typeface="Wingdings"/>
              </a:rPr>
              <a:t>.”</a:t>
            </a:r>
            <a:endParaRPr lang="en-US" sz="1800" dirty="0">
              <a:solidFill>
                <a:srgbClr val="003367"/>
              </a:solidFill>
            </a:endParaRPr>
          </a:p>
        </p:txBody>
      </p:sp>
    </p:spTree>
    <p:extLst>
      <p:ext uri="{BB962C8B-B14F-4D97-AF65-F5344CB8AC3E}">
        <p14:creationId xmlns:p14="http://schemas.microsoft.com/office/powerpoint/2010/main" val="221584509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1"/>
          <p:cNvSpPr>
            <a:spLocks noGrp="1"/>
          </p:cNvSpPr>
          <p:nvPr>
            <p:ph type="title"/>
          </p:nvPr>
        </p:nvSpPr>
        <p:spPr/>
        <p:txBody>
          <a:bodyPr/>
          <a:lstStyle/>
          <a:p>
            <a:r>
              <a:rPr lang="en-US">
                <a:latin typeface="Arial" charset="0"/>
                <a:ea typeface="ＭＳ Ｐゴシック" charset="0"/>
              </a:rPr>
              <a:t>Workload</a:t>
            </a:r>
          </a:p>
        </p:txBody>
      </p:sp>
      <p:sp>
        <p:nvSpPr>
          <p:cNvPr id="37890" name="Content Placeholder 2"/>
          <p:cNvSpPr>
            <a:spLocks noGrp="1"/>
          </p:cNvSpPr>
          <p:nvPr>
            <p:ph idx="1"/>
          </p:nvPr>
        </p:nvSpPr>
        <p:spPr/>
        <p:txBody>
          <a:bodyPr/>
          <a:lstStyle/>
          <a:p>
            <a:r>
              <a:rPr lang="en-US" dirty="0">
                <a:latin typeface="Arial" charset="0"/>
                <a:ea typeface="ＭＳ Ｐゴシック" charset="0"/>
              </a:rPr>
              <a:t>Reading: 20+ research papers</a:t>
            </a:r>
          </a:p>
          <a:p>
            <a:r>
              <a:rPr lang="en-US" dirty="0" smtClean="0">
                <a:latin typeface="Arial" charset="0"/>
                <a:ea typeface="ＭＳ Ｐゴシック" charset="0"/>
              </a:rPr>
              <a:t>Reading: a few research papers and some tutorial/survey papers</a:t>
            </a:r>
          </a:p>
          <a:p>
            <a:r>
              <a:rPr lang="en-US" dirty="0" smtClean="0">
                <a:latin typeface="Arial" charset="0"/>
                <a:ea typeface="ＭＳ Ｐゴシック" charset="0"/>
              </a:rPr>
              <a:t>Exams</a:t>
            </a:r>
            <a:r>
              <a:rPr lang="en-US" dirty="0">
                <a:latin typeface="Arial" charset="0"/>
                <a:ea typeface="ＭＳ Ｐゴシック" charset="0"/>
              </a:rPr>
              <a:t>: midterm </a:t>
            </a:r>
            <a:r>
              <a:rPr lang="en-US" dirty="0" smtClean="0">
                <a:latin typeface="Arial" charset="0"/>
                <a:ea typeface="ＭＳ Ｐゴシック" charset="0"/>
              </a:rPr>
              <a:t>two midterms and </a:t>
            </a:r>
            <a:r>
              <a:rPr lang="en-US" dirty="0">
                <a:latin typeface="Arial" charset="0"/>
                <a:ea typeface="ＭＳ Ｐゴシック" charset="0"/>
              </a:rPr>
              <a:t>final</a:t>
            </a:r>
          </a:p>
          <a:p>
            <a:r>
              <a:rPr lang="en-US" dirty="0">
                <a:latin typeface="Arial" charset="0"/>
                <a:ea typeface="ＭＳ Ｐゴシック" charset="0"/>
              </a:rPr>
              <a:t>“A couple of labs / exercises</a:t>
            </a:r>
            <a:r>
              <a:rPr lang="en-US" dirty="0" smtClean="0">
                <a:latin typeface="Arial" charset="0"/>
                <a:ea typeface="ＭＳ Ｐゴシック" charset="0"/>
              </a:rPr>
              <a:t>”  Four labs in </a:t>
            </a:r>
            <a:r>
              <a:rPr lang="en-US" dirty="0" err="1" smtClean="0">
                <a:latin typeface="Arial" charset="0"/>
                <a:ea typeface="ＭＳ Ｐゴシック" charset="0"/>
              </a:rPr>
              <a:t>scala</a:t>
            </a:r>
            <a:r>
              <a:rPr lang="en-US" dirty="0" smtClean="0">
                <a:latin typeface="Arial" charset="0"/>
                <a:ea typeface="ＭＳ Ｐゴシック" charset="0"/>
              </a:rPr>
              <a:t>/</a:t>
            </a:r>
            <a:r>
              <a:rPr lang="en-US" dirty="0" err="1" smtClean="0">
                <a:latin typeface="Arial" charset="0"/>
                <a:ea typeface="ＭＳ Ｐゴシック" charset="0"/>
              </a:rPr>
              <a:t>akka</a:t>
            </a:r>
            <a:endParaRPr lang="en-US" dirty="0">
              <a:latin typeface="Arial" charset="0"/>
              <a:ea typeface="ＭＳ Ｐゴシック" charset="0"/>
            </a:endParaRPr>
          </a:p>
          <a:p>
            <a:r>
              <a:rPr lang="en-US" dirty="0">
                <a:solidFill>
                  <a:srgbClr val="651222"/>
                </a:solidFill>
                <a:latin typeface="Arial" charset="0"/>
                <a:ea typeface="ＭＳ Ｐゴシック" charset="0"/>
              </a:rPr>
              <a:t>Course </a:t>
            </a:r>
            <a:r>
              <a:rPr lang="en-US" dirty="0" smtClean="0">
                <a:solidFill>
                  <a:srgbClr val="651222"/>
                </a:solidFill>
                <a:latin typeface="Arial" charset="0"/>
                <a:ea typeface="ＭＳ Ｐゴシック" charset="0"/>
              </a:rPr>
              <a:t>project</a:t>
            </a:r>
          </a:p>
          <a:p>
            <a:endParaRPr lang="en-US" dirty="0">
              <a:solidFill>
                <a:srgbClr val="651222"/>
              </a:solidFill>
              <a:latin typeface="Arial" charset="0"/>
              <a:ea typeface="ＭＳ Ｐゴシック" charset="0"/>
            </a:endParaRPr>
          </a:p>
        </p:txBody>
      </p:sp>
      <p:sp>
        <p:nvSpPr>
          <p:cNvPr id="37891" name="TextBox 3"/>
          <p:cNvSpPr txBox="1">
            <a:spLocks noChangeArrowheads="1"/>
          </p:cNvSpPr>
          <p:nvPr/>
        </p:nvSpPr>
        <p:spPr bwMode="auto">
          <a:xfrm>
            <a:off x="2049463" y="5638800"/>
            <a:ext cx="44275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3367"/>
                </a:solidFill>
              </a:rPr>
              <a:t>(Labs/projects in teams of 1-3.)</a:t>
            </a:r>
          </a:p>
        </p:txBody>
      </p:sp>
      <p:cxnSp>
        <p:nvCxnSpPr>
          <p:cNvPr id="3" name="Straight Connector 2"/>
          <p:cNvCxnSpPr/>
          <p:nvPr/>
        </p:nvCxnSpPr>
        <p:spPr bwMode="auto">
          <a:xfrm>
            <a:off x="762000" y="1828800"/>
            <a:ext cx="4191000" cy="76200"/>
          </a:xfrm>
          <a:prstGeom prst="line">
            <a:avLst/>
          </a:prstGeom>
          <a:solidFill>
            <a:srgbClr val="00B8FF"/>
          </a:solidFill>
          <a:ln w="19050" cap="flat" cmpd="sng" algn="ctr">
            <a:solidFill>
              <a:srgbClr val="E8161F"/>
            </a:solidFill>
            <a:prstDash val="solid"/>
            <a:round/>
            <a:headEnd type="none" w="med" len="med"/>
            <a:tailEnd type="none" w="med" len="med"/>
          </a:ln>
          <a:effectLst/>
        </p:spPr>
      </p:cxnSp>
      <p:cxnSp>
        <p:nvCxnSpPr>
          <p:cNvPr id="10" name="Straight Connector 9"/>
          <p:cNvCxnSpPr/>
          <p:nvPr/>
        </p:nvCxnSpPr>
        <p:spPr bwMode="auto">
          <a:xfrm>
            <a:off x="1981200" y="3200400"/>
            <a:ext cx="1143000" cy="0"/>
          </a:xfrm>
          <a:prstGeom prst="line">
            <a:avLst/>
          </a:prstGeom>
          <a:solidFill>
            <a:srgbClr val="00B8FF"/>
          </a:solidFill>
          <a:ln w="19050" cap="flat" cmpd="sng" algn="ctr">
            <a:solidFill>
              <a:srgbClr val="E8161F"/>
            </a:solidFill>
            <a:prstDash val="solid"/>
            <a:round/>
            <a:headEnd type="none" w="med" len="med"/>
            <a:tailEnd type="none" w="med" len="med"/>
          </a:ln>
          <a:effectLst/>
        </p:spPr>
      </p:cxnSp>
      <p:cxnSp>
        <p:nvCxnSpPr>
          <p:cNvPr id="12" name="Straight Connector 11"/>
          <p:cNvCxnSpPr/>
          <p:nvPr/>
        </p:nvCxnSpPr>
        <p:spPr bwMode="auto">
          <a:xfrm>
            <a:off x="914400" y="3657600"/>
            <a:ext cx="3810000" cy="76200"/>
          </a:xfrm>
          <a:prstGeom prst="line">
            <a:avLst/>
          </a:prstGeom>
          <a:solidFill>
            <a:srgbClr val="00B8FF"/>
          </a:solidFill>
          <a:ln w="19050" cap="flat" cmpd="sng" algn="ctr">
            <a:solidFill>
              <a:srgbClr val="E8161F"/>
            </a:solidFill>
            <a:prstDash val="solid"/>
            <a:round/>
            <a:headEnd type="none" w="med" len="med"/>
            <a:tailEnd type="none" w="med" len="med"/>
          </a:ln>
          <a:effectLst/>
        </p:spPr>
      </p:cxnSp>
      <p:sp>
        <p:nvSpPr>
          <p:cNvPr id="14" name="TextBox 3"/>
          <p:cNvSpPr txBox="1">
            <a:spLocks noChangeArrowheads="1"/>
          </p:cNvSpPr>
          <p:nvPr/>
        </p:nvSpPr>
        <p:spPr bwMode="auto">
          <a:xfrm>
            <a:off x="609600" y="4724400"/>
            <a:ext cx="56589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smtClean="0">
                <a:solidFill>
                  <a:srgbClr val="003367"/>
                </a:solidFill>
              </a:rPr>
              <a:t>Grading: 50% labs/projects, 50% exams</a:t>
            </a:r>
            <a:endParaRPr lang="en-US" dirty="0">
              <a:solidFill>
                <a:srgbClr val="003367"/>
              </a:solidFill>
            </a:endParaRPr>
          </a:p>
        </p:txBody>
      </p:sp>
    </p:spTree>
    <p:extLst>
      <p:ext uri="{BB962C8B-B14F-4D97-AF65-F5344CB8AC3E}">
        <p14:creationId xmlns:p14="http://schemas.microsoft.com/office/powerpoint/2010/main" val="223791868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5"/>
          <p:cNvSpPr>
            <a:spLocks noGrp="1"/>
          </p:cNvSpPr>
          <p:nvPr>
            <p:ph type="title"/>
          </p:nvPr>
        </p:nvSpPr>
        <p:spPr/>
        <p:txBody>
          <a:bodyPr/>
          <a:lstStyle/>
          <a:p>
            <a:r>
              <a:rPr lang="en-US" sz="3600" dirty="0" smtClean="0">
                <a:latin typeface="Arial" charset="0"/>
                <a:ea typeface="ＭＳ Ｐゴシック" charset="0"/>
              </a:rPr>
              <a:t>DNSSEC (simplified) in trust logic</a:t>
            </a:r>
            <a:endParaRPr lang="en-US" sz="3600" dirty="0">
              <a:latin typeface="Arial" charset="0"/>
              <a:ea typeface="ＭＳ Ｐゴシック" charset="0"/>
            </a:endParaRPr>
          </a:p>
        </p:txBody>
      </p:sp>
      <p:pic>
        <p:nvPicPr>
          <p:cNvPr id="4" name="Picture 10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144285" y="4343970"/>
            <a:ext cx="4942315" cy="1980629"/>
          </a:xfrm>
          <a:prstGeom prst="rect">
            <a:avLst/>
          </a:prstGeom>
        </p:spPr>
      </p:pic>
      <p:sp>
        <p:nvSpPr>
          <p:cNvPr id="5" name="Rectangle 4"/>
          <p:cNvSpPr/>
          <p:nvPr/>
        </p:nvSpPr>
        <p:spPr>
          <a:xfrm>
            <a:off x="1524000" y="1828800"/>
            <a:ext cx="6172200" cy="1938992"/>
          </a:xfrm>
          <a:prstGeom prst="rect">
            <a:avLst/>
          </a:prstGeom>
          <a:solidFill>
            <a:sysClr val="window" lastClr="FFFFFF">
              <a:lumMod val="95000"/>
            </a:sysClr>
          </a:solid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smtClean="0">
                <a:ln>
                  <a:noFill/>
                </a:ln>
                <a:solidFill>
                  <a:sysClr val="windowText" lastClr="000000"/>
                </a:solidFill>
                <a:effectLst/>
                <a:uLnTx/>
                <a:uFillTx/>
              </a:rPr>
              <a:t>dns</a:t>
            </a:r>
            <a:r>
              <a:rPr kumimoji="0" lang="en-US" sz="2000" b="0" i="0" u="none" strike="noStrike" kern="0" cap="none" spc="0" normalizeH="0" baseline="0" noProof="0" dirty="0" smtClean="0">
                <a:ln>
                  <a:noFill/>
                </a:ln>
                <a:solidFill>
                  <a:sysClr val="windowText" lastClr="000000"/>
                </a:solidFill>
                <a:effectLst/>
                <a:uLnTx/>
                <a:uFillTx/>
              </a:rPr>
              <a:t>(Parent, Name, Child)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ysClr val="windowText" lastClr="000000"/>
                </a:solidFill>
                <a:effectLst/>
                <a:uLnTx/>
                <a:uFillTx/>
              </a:rPr>
              <a:t>      Parent: </a:t>
            </a:r>
            <a:r>
              <a:rPr kumimoji="0" lang="en-US" sz="2000" b="0" i="0" u="none" strike="noStrike" kern="0" cap="none" spc="0" normalizeH="0" baseline="0" noProof="0" dirty="0" err="1" smtClean="0">
                <a:ln>
                  <a:noFill/>
                </a:ln>
                <a:solidFill>
                  <a:sysClr val="windowText" lastClr="000000"/>
                </a:solidFill>
                <a:effectLst/>
                <a:uLnTx/>
                <a:uFillTx/>
              </a:rPr>
              <a:t>dnsRecord</a:t>
            </a:r>
            <a:r>
              <a:rPr kumimoji="0" lang="en-US" sz="2000" b="0" i="0" u="none" strike="noStrike" kern="0" cap="none" spc="0" normalizeH="0" baseline="0" noProof="0" dirty="0" smtClean="0">
                <a:ln>
                  <a:noFill/>
                </a:ln>
                <a:solidFill>
                  <a:sysClr val="windowText" lastClr="000000"/>
                </a:solidFill>
                <a:effectLst/>
                <a:uLnTx/>
                <a:uFillTx/>
              </a:rPr>
              <a:t>(Parent, Name, Child).</a:t>
            </a:r>
          </a:p>
          <a:p>
            <a:pPr marL="0" marR="0" lvl="0" indent="0" defTabSz="914400" eaLnBrk="1" fontAlgn="auto" latinLnBrk="0" hangingPunct="1">
              <a:lnSpc>
                <a:spcPct val="100000"/>
              </a:lnSpc>
              <a:spcBef>
                <a:spcPts val="0"/>
              </a:spcBef>
              <a:spcAft>
                <a:spcPts val="0"/>
              </a:spcAft>
              <a:buClrTx/>
              <a:buSzTx/>
              <a:buFontTx/>
              <a:buNone/>
              <a:tabLst/>
              <a:defRPr/>
            </a:pPr>
            <a:endParaRPr lang="en-US" sz="2000" kern="0" dirty="0">
              <a:solidFill>
                <a:sysClr val="windowText" lastClr="000000"/>
              </a:solidFill>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kern="0" dirty="0" err="1">
                <a:solidFill>
                  <a:sysClr val="windowText" lastClr="000000"/>
                </a:solidFill>
              </a:rPr>
              <a:t>d</a:t>
            </a:r>
            <a:r>
              <a:rPr kumimoji="0" lang="en-US" sz="2000" b="0" i="0" u="none" strike="noStrike" kern="0" cap="none" spc="0" normalizeH="0" baseline="0" noProof="0" dirty="0" smtClean="0">
                <a:ln>
                  <a:noFill/>
                </a:ln>
                <a:solidFill>
                  <a:sysClr val="windowText" lastClr="000000"/>
                </a:solidFill>
                <a:effectLst/>
                <a:uLnTx/>
                <a:uFillTx/>
              </a:rPr>
              <a:t>ns(Parent, Name, Child) :- </a:t>
            </a:r>
          </a:p>
          <a:p>
            <a:pPr marL="0" marR="0" lvl="0" indent="0" defTabSz="914400" eaLnBrk="1" fontAlgn="auto" latinLnBrk="0" hangingPunct="1">
              <a:lnSpc>
                <a:spcPct val="100000"/>
              </a:lnSpc>
              <a:spcBef>
                <a:spcPts val="0"/>
              </a:spcBef>
              <a:spcAft>
                <a:spcPts val="0"/>
              </a:spcAft>
              <a:buClrTx/>
              <a:buSzTx/>
              <a:buFontTx/>
              <a:buNone/>
              <a:tabLst/>
              <a:defRPr/>
            </a:pPr>
            <a:r>
              <a:rPr lang="en-US" sz="2000" kern="0" noProof="0" dirty="0" smtClean="0">
                <a:solidFill>
                  <a:sysClr val="windowText" lastClr="000000"/>
                </a:solidFill>
              </a:rPr>
              <a:t>      Parent: </a:t>
            </a:r>
            <a:r>
              <a:rPr lang="en-US" sz="2000" kern="0" noProof="0" dirty="0" err="1" smtClean="0">
                <a:solidFill>
                  <a:sysClr val="windowText" lastClr="000000"/>
                </a:solidFill>
              </a:rPr>
              <a:t>dnsRecord</a:t>
            </a:r>
            <a:r>
              <a:rPr lang="en-US" sz="2000" kern="0" noProof="0" dirty="0" smtClean="0">
                <a:solidFill>
                  <a:sysClr val="windowText" lastClr="000000"/>
                </a:solidFill>
              </a:rPr>
              <a:t>(Parent, head(Name), 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dirty="0">
                <a:ln>
                  <a:noFill/>
                </a:ln>
                <a:solidFill>
                  <a:sysClr val="windowText" lastClr="000000"/>
                </a:solidFill>
                <a:effectLst/>
                <a:uLnTx/>
                <a:uFillTx/>
              </a:rPr>
              <a:t> </a:t>
            </a:r>
            <a:r>
              <a:rPr kumimoji="0" lang="en-US" sz="2000" b="0" i="0" u="none" strike="noStrike" kern="0" cap="none" spc="0" normalizeH="0" dirty="0" smtClean="0">
                <a:ln>
                  <a:noFill/>
                </a:ln>
                <a:solidFill>
                  <a:sysClr val="windowText" lastClr="000000"/>
                </a:solidFill>
                <a:effectLst/>
                <a:uLnTx/>
                <a:uFillTx/>
              </a:rPr>
              <a:t>     </a:t>
            </a:r>
            <a:r>
              <a:rPr kumimoji="0" lang="en-US" sz="2000" b="0" i="0" u="none" strike="noStrike" kern="0" cap="none" spc="0" normalizeH="0" dirty="0" err="1" smtClean="0">
                <a:ln>
                  <a:noFill/>
                </a:ln>
                <a:solidFill>
                  <a:sysClr val="windowText" lastClr="000000"/>
                </a:solidFill>
                <a:effectLst/>
                <a:uLnTx/>
                <a:uFillTx/>
              </a:rPr>
              <a:t>dns</a:t>
            </a:r>
            <a:r>
              <a:rPr kumimoji="0" lang="en-US" sz="2000" b="0" i="0" u="none" strike="noStrike" kern="0" cap="none" spc="0" normalizeH="0" dirty="0" smtClean="0">
                <a:ln>
                  <a:noFill/>
                </a:ln>
                <a:solidFill>
                  <a:sysClr val="windowText" lastClr="000000"/>
                </a:solidFill>
                <a:effectLst/>
                <a:uLnTx/>
                <a:uFillTx/>
              </a:rPr>
              <a:t>(D, tail(Name), Child).</a:t>
            </a:r>
            <a:endParaRPr kumimoji="0" lang="en-US" sz="2000" b="0" i="0" u="none" strike="noStrike" kern="0" cap="none" spc="0" normalizeH="0" baseline="0" noProof="0" dirty="0" smtClean="0">
              <a:ln>
                <a:noFill/>
              </a:ln>
              <a:solidFill>
                <a:sysClr val="windowText" lastClr="000000"/>
              </a:solidFill>
              <a:effectLst/>
              <a:uLnTx/>
              <a:uFillTx/>
            </a:endParaRPr>
          </a:p>
        </p:txBody>
      </p:sp>
    </p:spTree>
    <p:extLst>
      <p:ext uri="{BB962C8B-B14F-4D97-AF65-F5344CB8AC3E}">
        <p14:creationId xmlns:p14="http://schemas.microsoft.com/office/powerpoint/2010/main" val="231856998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auto">
          <a:xfrm>
            <a:off x="381000" y="1828800"/>
            <a:ext cx="4419600" cy="3352800"/>
          </a:xfrm>
          <a:prstGeom prst="rect">
            <a:avLst/>
          </a:prstGeom>
          <a:solidFill>
            <a:schemeClr val="bg1">
              <a:lumMod val="95000"/>
            </a:schemeClr>
          </a:solidFill>
          <a:ln w="9525" cap="flat" cmpd="sng" algn="ctr">
            <a:solidFill>
              <a:schemeClr val="tx1"/>
            </a:solidFill>
            <a:prstDash val="sysDash"/>
            <a:round/>
            <a:headEnd type="none" w="med" len="med"/>
            <a:tailEnd type="none" w="med" len="med"/>
          </a:ln>
          <a:effectLst/>
        </p:spPr>
        <p:txBody>
          <a:bodyPr/>
          <a:lstStyle/>
          <a:p>
            <a:pPr fontAlgn="auto">
              <a:spcBef>
                <a:spcPts val="0"/>
              </a:spcBef>
              <a:spcAft>
                <a:spcPts val="0"/>
              </a:spcAft>
              <a:buClr>
                <a:srgbClr val="000000"/>
              </a:buClr>
              <a:buSzPct val="100000"/>
              <a:buFont typeface="Times New Roman" pitchFamily="16" charset="0"/>
              <a:buNone/>
              <a:defRPr/>
            </a:pPr>
            <a:endParaRPr lang="en-US" sz="1800">
              <a:solidFill>
                <a:prstClr val="white"/>
              </a:solidFill>
              <a:latin typeface="Calibri"/>
              <a:ea typeface="+mn-ea"/>
              <a:cs typeface="Arial" charset="0"/>
            </a:endParaRPr>
          </a:p>
        </p:txBody>
      </p:sp>
      <p:sp>
        <p:nvSpPr>
          <p:cNvPr id="27" name="AutoShape 18"/>
          <p:cNvSpPr>
            <a:spLocks noChangeArrowheads="1"/>
          </p:cNvSpPr>
          <p:nvPr/>
        </p:nvSpPr>
        <p:spPr bwMode="auto">
          <a:xfrm>
            <a:off x="2819400" y="1828800"/>
            <a:ext cx="761999" cy="3352800"/>
          </a:xfrm>
          <a:prstGeom prst="flowChartProcess">
            <a:avLst/>
          </a:prstGeom>
          <a:solidFill>
            <a:srgbClr val="99CCFF"/>
          </a:solidFill>
          <a:ln w="12700">
            <a:solidFill>
              <a:schemeClr val="tx1"/>
            </a:solidFill>
            <a:miter lim="800000"/>
            <a:headEnd type="none" w="sm" len="sm"/>
            <a:tailEnd type="none" w="sm" len="sm"/>
          </a:ln>
        </p:spPr>
        <p:txBody>
          <a:bodyPr wrap="none" anchor="ctr"/>
          <a:lstStyle/>
          <a:p>
            <a:pPr algn="ctr" defTabSz="455613" fontAlgn="auto">
              <a:spcBef>
                <a:spcPts val="0"/>
              </a:spcBef>
              <a:spcAft>
                <a:spcPts val="0"/>
              </a:spcAft>
              <a:buClr>
                <a:srgbClr val="000000"/>
              </a:buClr>
              <a:buSzPct val="100000"/>
              <a:buFont typeface="Times New Roman" charset="0"/>
              <a:buNone/>
            </a:pPr>
            <a:endParaRPr lang="en-US" sz="1800">
              <a:solidFill>
                <a:prstClr val="white"/>
              </a:solidFill>
              <a:latin typeface="Calibri"/>
              <a:ea typeface="+mn-ea"/>
              <a:cs typeface="Arial"/>
            </a:endParaRPr>
          </a:p>
        </p:txBody>
      </p:sp>
      <p:sp>
        <p:nvSpPr>
          <p:cNvPr id="99329" name="Title 1"/>
          <p:cNvSpPr>
            <a:spLocks noGrp="1"/>
          </p:cNvSpPr>
          <p:nvPr>
            <p:ph type="title"/>
          </p:nvPr>
        </p:nvSpPr>
        <p:spPr/>
        <p:txBody>
          <a:bodyPr/>
          <a:lstStyle/>
          <a:p>
            <a:r>
              <a:rPr lang="en-US" dirty="0" smtClean="0">
                <a:latin typeface="Arial" charset="0"/>
                <a:ea typeface="ＭＳ Ｐゴシック" charset="0"/>
              </a:rPr>
              <a:t>Networked services: big picture</a:t>
            </a:r>
            <a:endParaRPr lang="en-US" dirty="0">
              <a:latin typeface="Arial" charset="0"/>
              <a:ea typeface="ＭＳ Ｐゴシック" charset="0"/>
            </a:endParaRPr>
          </a:p>
        </p:txBody>
      </p:sp>
      <p:pic>
        <p:nvPicPr>
          <p:cNvPr id="99330" name="Picture 3" descr="LimeWireP2P-128.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981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1" name="Picture 7" descr="kcmpci.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81400" y="28956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Cloud 6"/>
          <p:cNvSpPr>
            <a:spLocks noChangeArrowheads="1"/>
          </p:cNvSpPr>
          <p:nvPr/>
        </p:nvSpPr>
        <p:spPr bwMode="auto">
          <a:xfrm>
            <a:off x="5562600" y="2819400"/>
            <a:ext cx="2133600" cy="1828800"/>
          </a:xfrm>
          <a:custGeom>
            <a:avLst/>
            <a:gdLst>
              <a:gd name="T0" fmla="*/ 2131822 w 43200"/>
              <a:gd name="T1" fmla="*/ 914400 h 43200"/>
              <a:gd name="T2" fmla="*/ 1066800 w 43200"/>
              <a:gd name="T3" fmla="*/ 1826853 h 43200"/>
              <a:gd name="T4" fmla="*/ 6618 w 43200"/>
              <a:gd name="T5" fmla="*/ 914400 h 43200"/>
              <a:gd name="T6" fmla="*/ 1066800 w 43200"/>
              <a:gd name="T7" fmla="*/ 104563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noFill/>
          <a:ln w="57150">
            <a:solidFill>
              <a:srgbClr val="636464"/>
            </a:solidFill>
            <a:round/>
            <a:headEnd/>
            <a:tailEnd/>
          </a:ln>
          <a:effectLst>
            <a:outerShdw blurRad="63500" dist="38100" dir="2700000" algn="tl" rotWithShape="0">
              <a:srgbClr val="000000">
                <a:alpha val="39999"/>
              </a:srgbClr>
            </a:outerShdw>
          </a:effectLst>
        </p:spPr>
        <p:txBody>
          <a:bodyPr wrap="none" anchor="ctr"/>
          <a:lstStyle/>
          <a:p>
            <a:pPr algn="ctr" fontAlgn="auto">
              <a:spcBef>
                <a:spcPts val="0"/>
              </a:spcBef>
              <a:spcAft>
                <a:spcPts val="0"/>
              </a:spcAft>
              <a:defRPr/>
            </a:pPr>
            <a:endParaRPr lang="en-US" sz="1800" b="1">
              <a:solidFill>
                <a:srgbClr val="003367">
                  <a:alpha val="100000"/>
                </a:srgbClr>
              </a:solidFill>
              <a:latin typeface="Arial"/>
              <a:ea typeface="+mn-ea"/>
              <a:cs typeface="Arial"/>
            </a:endParaRPr>
          </a:p>
        </p:txBody>
      </p:sp>
      <p:cxnSp>
        <p:nvCxnSpPr>
          <p:cNvPr id="6" name="Curved Connector 11"/>
          <p:cNvCxnSpPr>
            <a:cxnSpLocks noChangeShapeType="1"/>
          </p:cNvCxnSpPr>
          <p:nvPr/>
        </p:nvCxnSpPr>
        <p:spPr bwMode="auto">
          <a:xfrm>
            <a:off x="2667000" y="3505200"/>
            <a:ext cx="914400" cy="1588"/>
          </a:xfrm>
          <a:prstGeom prst="curvedConnector3">
            <a:avLst>
              <a:gd name="adj1" fmla="val 50000"/>
            </a:avLst>
          </a:prstGeom>
          <a:noFill/>
          <a:ln w="57150">
            <a:solidFill>
              <a:srgbClr val="FFC000"/>
            </a:solidFill>
            <a:round/>
            <a:headEnd type="triangle" w="med" len="med"/>
            <a:tailEnd type="triangle" w="med" len="med"/>
          </a:ln>
          <a:effectLst>
            <a:outerShdw blurRad="63500" dist="38100" dir="2700000" algn="tl" rotWithShape="0">
              <a:srgbClr val="000000">
                <a:alpha val="39999"/>
              </a:srgbClr>
            </a:outerShdw>
          </a:effectLst>
        </p:spPr>
      </p:cxnSp>
      <p:sp>
        <p:nvSpPr>
          <p:cNvPr id="7" name="Freeform 6"/>
          <p:cNvSpPr>
            <a:spLocks noChangeArrowheads="1"/>
          </p:cNvSpPr>
          <p:nvPr/>
        </p:nvSpPr>
        <p:spPr bwMode="auto">
          <a:xfrm>
            <a:off x="1630363" y="2574925"/>
            <a:ext cx="1920875" cy="701675"/>
          </a:xfrm>
          <a:custGeom>
            <a:avLst/>
            <a:gdLst>
              <a:gd name="T0" fmla="*/ 0 w 1920240"/>
              <a:gd name="T1" fmla="*/ 15254 h 701040"/>
              <a:gd name="T2" fmla="*/ 1112888 w 1920240"/>
              <a:gd name="T3" fmla="*/ 0 h 701040"/>
              <a:gd name="T4" fmla="*/ 1920875 w 1920240"/>
              <a:gd name="T5" fmla="*/ 701675 h 701040"/>
              <a:gd name="T6" fmla="*/ 0 60000 65536"/>
              <a:gd name="T7" fmla="*/ 0 60000 65536"/>
              <a:gd name="T8" fmla="*/ 0 60000 65536"/>
              <a:gd name="T9" fmla="*/ 0 w 1920240"/>
              <a:gd name="T10" fmla="*/ 0 h 701040"/>
              <a:gd name="T11" fmla="*/ 1920240 w 1920240"/>
              <a:gd name="T12" fmla="*/ 701040 h 701040"/>
            </a:gdLst>
            <a:ahLst/>
            <a:cxnLst>
              <a:cxn ang="T6">
                <a:pos x="T0" y="T1"/>
              </a:cxn>
              <a:cxn ang="T7">
                <a:pos x="T2" y="T3"/>
              </a:cxn>
              <a:cxn ang="T8">
                <a:pos x="T4" y="T5"/>
              </a:cxn>
            </a:cxnLst>
            <a:rect l="T9" t="T10" r="T11" b="T12"/>
            <a:pathLst>
              <a:path w="1920240" h="701040">
                <a:moveTo>
                  <a:pt x="0" y="15240"/>
                </a:moveTo>
                <a:cubicBezTo>
                  <a:pt x="396240" y="-49530"/>
                  <a:pt x="792480" y="-114300"/>
                  <a:pt x="1112520" y="0"/>
                </a:cubicBezTo>
                <a:cubicBezTo>
                  <a:pt x="1432560" y="114300"/>
                  <a:pt x="1920240" y="701040"/>
                  <a:pt x="1920240" y="701040"/>
                </a:cubicBezTo>
              </a:path>
            </a:pathLst>
          </a:custGeom>
          <a:noFill/>
          <a:ln w="57150">
            <a:solidFill>
              <a:srgbClr val="99CC00"/>
            </a:solidFill>
            <a:round/>
            <a:headEnd type="triangle" w="med" len="med"/>
            <a:tailEnd type="triangle" w="med" len="me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sz="1800">
              <a:solidFill>
                <a:prstClr val="white"/>
              </a:solidFill>
              <a:latin typeface="Calibri"/>
              <a:ea typeface="+mn-ea"/>
              <a:cs typeface="Arial"/>
            </a:endParaRPr>
          </a:p>
        </p:txBody>
      </p:sp>
      <p:sp>
        <p:nvSpPr>
          <p:cNvPr id="8" name="Freeform 7"/>
          <p:cNvSpPr>
            <a:spLocks noChangeArrowheads="1"/>
          </p:cNvSpPr>
          <p:nvPr/>
        </p:nvSpPr>
        <p:spPr bwMode="auto">
          <a:xfrm>
            <a:off x="1584325" y="3779838"/>
            <a:ext cx="1966913" cy="914400"/>
          </a:xfrm>
          <a:custGeom>
            <a:avLst/>
            <a:gdLst>
              <a:gd name="T0" fmla="*/ 0 w 1965960"/>
              <a:gd name="T1" fmla="*/ 746760 h 914400"/>
              <a:gd name="T2" fmla="*/ 1006328 w 1965960"/>
              <a:gd name="T3" fmla="*/ 914400 h 914400"/>
              <a:gd name="T4" fmla="*/ 1966913 w 1965960"/>
              <a:gd name="T5" fmla="*/ 0 h 914400"/>
              <a:gd name="T6" fmla="*/ 0 60000 65536"/>
              <a:gd name="T7" fmla="*/ 0 60000 65536"/>
              <a:gd name="T8" fmla="*/ 0 60000 65536"/>
              <a:gd name="T9" fmla="*/ 0 w 1965960"/>
              <a:gd name="T10" fmla="*/ 0 h 914400"/>
              <a:gd name="T11" fmla="*/ 1965960 w 1965960"/>
              <a:gd name="T12" fmla="*/ 914400 h 914400"/>
            </a:gdLst>
            <a:ahLst/>
            <a:cxnLst>
              <a:cxn ang="T6">
                <a:pos x="T0" y="T1"/>
              </a:cxn>
              <a:cxn ang="T7">
                <a:pos x="T2" y="T3"/>
              </a:cxn>
              <a:cxn ang="T8">
                <a:pos x="T4" y="T5"/>
              </a:cxn>
            </a:cxnLst>
            <a:rect l="T9" t="T10" r="T11" b="T12"/>
            <a:pathLst>
              <a:path w="1965960" h="914400">
                <a:moveTo>
                  <a:pt x="0" y="746760"/>
                </a:moveTo>
                <a:cubicBezTo>
                  <a:pt x="339090" y="892810"/>
                  <a:pt x="678180" y="1038860"/>
                  <a:pt x="1005840" y="914400"/>
                </a:cubicBezTo>
                <a:cubicBezTo>
                  <a:pt x="1333500" y="789940"/>
                  <a:pt x="1965960" y="0"/>
                  <a:pt x="1965960" y="0"/>
                </a:cubicBezTo>
              </a:path>
            </a:pathLst>
          </a:custGeom>
          <a:noFill/>
          <a:ln w="57150">
            <a:solidFill>
              <a:srgbClr val="3C8C93"/>
            </a:solidFill>
            <a:round/>
            <a:headEnd type="triangle" w="med" len="med"/>
            <a:tailEnd type="triangle" w="med" len="med"/>
          </a:ln>
          <a:effectLst>
            <a:outerShdw blurRad="63500" dist="38100" dir="2700000" algn="tl" rotWithShape="0">
              <a:srgbClr val="000000">
                <a:alpha val="39999"/>
              </a:srgbClr>
            </a:outerShdw>
          </a:effectLst>
        </p:spPr>
        <p:txBody>
          <a:bodyPr anchor="ctr"/>
          <a:lstStyle/>
          <a:p>
            <a:pPr algn="ctr" fontAlgn="auto">
              <a:spcBef>
                <a:spcPts val="0"/>
              </a:spcBef>
              <a:spcAft>
                <a:spcPts val="0"/>
              </a:spcAft>
              <a:defRPr/>
            </a:pPr>
            <a:endParaRPr lang="en-US" sz="1800">
              <a:solidFill>
                <a:prstClr val="white"/>
              </a:solidFill>
              <a:latin typeface="Calibri"/>
              <a:ea typeface="+mn-ea"/>
              <a:cs typeface="Arial"/>
            </a:endParaRPr>
          </a:p>
        </p:txBody>
      </p:sp>
      <p:cxnSp>
        <p:nvCxnSpPr>
          <p:cNvPr id="9" name="Straight Arrow Connector 8"/>
          <p:cNvCxnSpPr>
            <a:cxnSpLocks noChangeShapeType="1"/>
          </p:cNvCxnSpPr>
          <p:nvPr/>
        </p:nvCxnSpPr>
        <p:spPr bwMode="auto">
          <a:xfrm flipV="1">
            <a:off x="4800600" y="3200400"/>
            <a:ext cx="1600200" cy="304800"/>
          </a:xfrm>
          <a:prstGeom prst="straightConnector1">
            <a:avLst/>
          </a:prstGeom>
          <a:noFill/>
          <a:ln w="57150">
            <a:solidFill>
              <a:srgbClr val="3C8C93"/>
            </a:solidFill>
            <a:round/>
            <a:headEnd type="triangle" w="med" len="med"/>
            <a:tailEnd type="triangle" w="med" len="med"/>
          </a:ln>
          <a:effectLst>
            <a:outerShdw blurRad="63500" dist="38100" dir="2700000" algn="tl" rotWithShape="0">
              <a:srgbClr val="000000">
                <a:alpha val="39999"/>
              </a:srgbClr>
            </a:outerShdw>
          </a:effectLst>
        </p:spPr>
      </p:cxnSp>
      <p:cxnSp>
        <p:nvCxnSpPr>
          <p:cNvPr id="10" name="Straight Arrow Connector 9"/>
          <p:cNvCxnSpPr>
            <a:cxnSpLocks noChangeShapeType="1"/>
          </p:cNvCxnSpPr>
          <p:nvPr/>
        </p:nvCxnSpPr>
        <p:spPr bwMode="auto">
          <a:xfrm>
            <a:off x="4800600" y="3505200"/>
            <a:ext cx="1371600" cy="152400"/>
          </a:xfrm>
          <a:prstGeom prst="straightConnector1">
            <a:avLst/>
          </a:prstGeom>
          <a:noFill/>
          <a:ln w="57150">
            <a:solidFill>
              <a:srgbClr val="99CC00"/>
            </a:solidFill>
            <a:round/>
            <a:headEnd type="triangle" w="med" len="med"/>
            <a:tailEnd type="triangle" w="med" len="med"/>
          </a:ln>
          <a:effectLst>
            <a:outerShdw blurRad="63500" dist="38100" dir="2700000" algn="tl" rotWithShape="0">
              <a:srgbClr val="000000">
                <a:alpha val="39999"/>
              </a:srgbClr>
            </a:outerShdw>
          </a:effectLst>
        </p:spPr>
      </p:cxnSp>
      <p:cxnSp>
        <p:nvCxnSpPr>
          <p:cNvPr id="11" name="Straight Arrow Connector 10"/>
          <p:cNvCxnSpPr>
            <a:cxnSpLocks noChangeShapeType="1"/>
          </p:cNvCxnSpPr>
          <p:nvPr/>
        </p:nvCxnSpPr>
        <p:spPr bwMode="auto">
          <a:xfrm>
            <a:off x="4800600" y="3505200"/>
            <a:ext cx="1524000" cy="838200"/>
          </a:xfrm>
          <a:prstGeom prst="straightConnector1">
            <a:avLst/>
          </a:prstGeom>
          <a:noFill/>
          <a:ln w="57150">
            <a:solidFill>
              <a:srgbClr val="FFC000"/>
            </a:solidFill>
            <a:round/>
            <a:headEnd type="triangle" w="med" len="med"/>
            <a:tailEnd type="triangle" w="med" len="med"/>
          </a:ln>
          <a:effectLst>
            <a:outerShdw blurRad="63500" dist="38100" dir="2700000" algn="tl" rotWithShape="0">
              <a:srgbClr val="000000">
                <a:alpha val="39999"/>
              </a:srgbClr>
            </a:outerShdw>
          </a:effectLst>
        </p:spPr>
      </p:cxnSp>
      <p:pic>
        <p:nvPicPr>
          <p:cNvPr id="99339" name="Picture 34" descr="syst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19812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0" name="Picture 35" descr="syst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67600" y="44196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1" name="Picture 36" descr="system.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848600" y="3352800"/>
            <a:ext cx="9906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5" name="Straight Arrow Connector 14"/>
          <p:cNvCxnSpPr>
            <a:cxnSpLocks noChangeShapeType="1"/>
          </p:cNvCxnSpPr>
          <p:nvPr/>
        </p:nvCxnSpPr>
        <p:spPr bwMode="auto">
          <a:xfrm flipV="1">
            <a:off x="6934200" y="2819400"/>
            <a:ext cx="685800" cy="457200"/>
          </a:xfrm>
          <a:prstGeom prst="straightConnector1">
            <a:avLst/>
          </a:prstGeom>
          <a:noFill/>
          <a:ln w="57150">
            <a:solidFill>
              <a:srgbClr val="99CC00"/>
            </a:solidFill>
            <a:round/>
            <a:headEnd type="triangle" w="med" len="med"/>
            <a:tailEnd type="triangle" w="med" len="med"/>
          </a:ln>
          <a:effectLst>
            <a:outerShdw blurRad="63500" dist="38100" dir="2700000" algn="tl" rotWithShape="0">
              <a:srgbClr val="000000">
                <a:alpha val="39999"/>
              </a:srgbClr>
            </a:outerShdw>
          </a:effectLst>
        </p:spPr>
      </p:cxnSp>
      <p:cxnSp>
        <p:nvCxnSpPr>
          <p:cNvPr id="16" name="Straight Arrow Connector 15"/>
          <p:cNvCxnSpPr>
            <a:cxnSpLocks noChangeShapeType="1"/>
          </p:cNvCxnSpPr>
          <p:nvPr/>
        </p:nvCxnSpPr>
        <p:spPr bwMode="auto">
          <a:xfrm>
            <a:off x="7086600" y="3733800"/>
            <a:ext cx="762000" cy="114300"/>
          </a:xfrm>
          <a:prstGeom prst="straightConnector1">
            <a:avLst/>
          </a:prstGeom>
          <a:noFill/>
          <a:ln w="57150">
            <a:solidFill>
              <a:srgbClr val="FFC000"/>
            </a:solidFill>
            <a:round/>
            <a:headEnd type="triangle" w="med" len="med"/>
            <a:tailEnd type="triangle" w="med" len="med"/>
          </a:ln>
          <a:effectLst>
            <a:outerShdw blurRad="63500" dist="38100" dir="2700000" algn="tl" rotWithShape="0">
              <a:srgbClr val="000000">
                <a:alpha val="39999"/>
              </a:srgbClr>
            </a:outerShdw>
          </a:effectLst>
        </p:spPr>
      </p:cxnSp>
      <p:cxnSp>
        <p:nvCxnSpPr>
          <p:cNvPr id="17" name="Straight Arrow Connector 16"/>
          <p:cNvCxnSpPr>
            <a:cxnSpLocks noChangeShapeType="1"/>
          </p:cNvCxnSpPr>
          <p:nvPr/>
        </p:nvCxnSpPr>
        <p:spPr bwMode="auto">
          <a:xfrm rot="5400000" flipV="1">
            <a:off x="6762750" y="4210050"/>
            <a:ext cx="723900" cy="685800"/>
          </a:xfrm>
          <a:prstGeom prst="straightConnector1">
            <a:avLst/>
          </a:prstGeom>
          <a:noFill/>
          <a:ln w="57150">
            <a:solidFill>
              <a:srgbClr val="3C8C93"/>
            </a:solidFill>
            <a:round/>
            <a:headEnd type="triangle" w="med" len="med"/>
            <a:tailEnd type="triangle" w="med" len="med"/>
          </a:ln>
          <a:effectLst>
            <a:outerShdw blurRad="63500" dist="38100" dir="2700000" algn="tl" rotWithShape="0">
              <a:srgbClr val="000000">
                <a:alpha val="39999"/>
              </a:srgbClr>
            </a:outerShdw>
          </a:effectLst>
        </p:spPr>
      </p:cxnSp>
      <p:pic>
        <p:nvPicPr>
          <p:cNvPr id="99345" name="Picture 20" descr="thunderbir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7200" y="3733800"/>
            <a:ext cx="1168400" cy="116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6" name="Picture 21" descr="firefox.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2895600"/>
            <a:ext cx="1320800" cy="132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Straight Arrow Connector 19"/>
          <p:cNvCxnSpPr>
            <a:cxnSpLocks noChangeShapeType="1"/>
          </p:cNvCxnSpPr>
          <p:nvPr/>
        </p:nvCxnSpPr>
        <p:spPr bwMode="auto">
          <a:xfrm rot="16200000" flipH="1">
            <a:off x="6057900" y="3467100"/>
            <a:ext cx="1066800" cy="533400"/>
          </a:xfrm>
          <a:prstGeom prst="straightConnector1">
            <a:avLst/>
          </a:prstGeom>
          <a:noFill/>
          <a:ln w="57150">
            <a:solidFill>
              <a:srgbClr val="3C8C93"/>
            </a:solidFill>
            <a:round/>
            <a:headEnd type="triangle" w="med" len="med"/>
            <a:tailEnd type="triangle" w="med" len="med"/>
          </a:ln>
          <a:effectLst>
            <a:outerShdw blurRad="63500" dist="38100" dir="2700000" algn="tl" rotWithShape="0">
              <a:srgbClr val="000000">
                <a:alpha val="39999"/>
              </a:srgbClr>
            </a:outerShdw>
          </a:effectLst>
        </p:spPr>
      </p:cxnSp>
      <p:cxnSp>
        <p:nvCxnSpPr>
          <p:cNvPr id="21" name="Straight Arrow Connector 20"/>
          <p:cNvCxnSpPr>
            <a:cxnSpLocks noChangeShapeType="1"/>
          </p:cNvCxnSpPr>
          <p:nvPr/>
        </p:nvCxnSpPr>
        <p:spPr bwMode="auto">
          <a:xfrm flipV="1">
            <a:off x="6324600" y="3733800"/>
            <a:ext cx="762000" cy="609600"/>
          </a:xfrm>
          <a:prstGeom prst="straightConnector1">
            <a:avLst/>
          </a:prstGeom>
          <a:noFill/>
          <a:ln w="57150">
            <a:solidFill>
              <a:srgbClr val="FFC000"/>
            </a:solidFill>
            <a:round/>
            <a:headEnd type="triangle" w="med" len="med"/>
            <a:tailEnd type="triangle" w="med" len="med"/>
          </a:ln>
          <a:effectLst>
            <a:outerShdw blurRad="63500" dist="38100" dir="2700000" algn="tl" rotWithShape="0">
              <a:srgbClr val="000000">
                <a:alpha val="39999"/>
              </a:srgbClr>
            </a:outerShdw>
          </a:effectLst>
        </p:spPr>
      </p:cxnSp>
      <p:cxnSp>
        <p:nvCxnSpPr>
          <p:cNvPr id="22" name="Straight Arrow Connector 21"/>
          <p:cNvCxnSpPr>
            <a:cxnSpLocks noChangeShapeType="1"/>
          </p:cNvCxnSpPr>
          <p:nvPr/>
        </p:nvCxnSpPr>
        <p:spPr bwMode="auto">
          <a:xfrm flipV="1">
            <a:off x="6172200" y="3276600"/>
            <a:ext cx="762000" cy="381000"/>
          </a:xfrm>
          <a:prstGeom prst="straightConnector1">
            <a:avLst/>
          </a:prstGeom>
          <a:noFill/>
          <a:ln w="57150">
            <a:solidFill>
              <a:srgbClr val="99CC00"/>
            </a:solidFill>
            <a:round/>
            <a:headEnd type="triangle" w="med" len="med"/>
            <a:tailEnd type="triangle" w="med" len="med"/>
          </a:ln>
          <a:effectLst>
            <a:outerShdw blurRad="63500" dist="38100" dir="2700000" algn="tl" rotWithShape="0">
              <a:srgbClr val="000000">
                <a:alpha val="39999"/>
              </a:srgbClr>
            </a:outerShdw>
          </a:effectLst>
        </p:spPr>
      </p:cxnSp>
      <p:sp>
        <p:nvSpPr>
          <p:cNvPr id="23" name="Rectangle 21"/>
          <p:cNvSpPr>
            <a:spLocks noChangeArrowheads="1"/>
          </p:cNvSpPr>
          <p:nvPr/>
        </p:nvSpPr>
        <p:spPr bwMode="auto">
          <a:xfrm>
            <a:off x="5334000" y="4724400"/>
            <a:ext cx="12954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smtClean="0">
                <a:solidFill>
                  <a:srgbClr val="003367"/>
                </a:solidFill>
                <a:latin typeface="Calibri"/>
                <a:ea typeface="+mn-ea"/>
                <a:cs typeface="Arial"/>
              </a:rPr>
              <a:t>Internet “cloud”</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24" name="Rectangle 21"/>
          <p:cNvSpPr>
            <a:spLocks noChangeArrowheads="1"/>
          </p:cNvSpPr>
          <p:nvPr/>
        </p:nvSpPr>
        <p:spPr bwMode="auto">
          <a:xfrm>
            <a:off x="7086600" y="5410200"/>
            <a:ext cx="18288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a:solidFill>
                  <a:srgbClr val="003367"/>
                </a:solidFill>
                <a:latin typeface="Calibri"/>
                <a:ea typeface="+mn-ea"/>
                <a:cs typeface="Arial"/>
              </a:rPr>
              <a:t>s</a:t>
            </a:r>
            <a:r>
              <a:rPr lang="en-US" sz="2000" b="1" dirty="0" smtClean="0">
                <a:solidFill>
                  <a:srgbClr val="003367"/>
                </a:solidFill>
                <a:latin typeface="Calibri"/>
                <a:ea typeface="+mn-ea"/>
                <a:cs typeface="Arial"/>
              </a:rPr>
              <a:t>erver hosts with server applications</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25" name="Rectangle 21"/>
          <p:cNvSpPr>
            <a:spLocks noChangeArrowheads="1"/>
          </p:cNvSpPr>
          <p:nvPr/>
        </p:nvSpPr>
        <p:spPr bwMode="auto">
          <a:xfrm>
            <a:off x="609600" y="5257800"/>
            <a:ext cx="17526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a:solidFill>
                  <a:srgbClr val="003367"/>
                </a:solidFill>
                <a:latin typeface="Calibri"/>
                <a:ea typeface="+mn-ea"/>
                <a:cs typeface="Arial"/>
              </a:rPr>
              <a:t>c</a:t>
            </a:r>
            <a:r>
              <a:rPr lang="en-US" sz="2000" b="1" dirty="0" smtClean="0">
                <a:solidFill>
                  <a:srgbClr val="003367"/>
                </a:solidFill>
                <a:latin typeface="Calibri"/>
                <a:ea typeface="+mn-ea"/>
                <a:cs typeface="Arial"/>
              </a:rPr>
              <a:t>lient applications</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28" name="Rectangle 21"/>
          <p:cNvSpPr>
            <a:spLocks noChangeArrowheads="1"/>
          </p:cNvSpPr>
          <p:nvPr/>
        </p:nvSpPr>
        <p:spPr bwMode="auto">
          <a:xfrm>
            <a:off x="3581400" y="3968115"/>
            <a:ext cx="1219200"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smtClean="0">
                <a:solidFill>
                  <a:srgbClr val="003367"/>
                </a:solidFill>
                <a:latin typeface="Calibri"/>
                <a:ea typeface="+mn-ea"/>
                <a:cs typeface="Arial"/>
              </a:rPr>
              <a:t>NIC device</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29" name="Rectangle 21"/>
          <p:cNvSpPr>
            <a:spLocks noChangeArrowheads="1"/>
          </p:cNvSpPr>
          <p:nvPr/>
        </p:nvSpPr>
        <p:spPr bwMode="auto">
          <a:xfrm>
            <a:off x="2514600" y="5257800"/>
            <a:ext cx="1295400" cy="129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a:solidFill>
                  <a:srgbClr val="003367"/>
                </a:solidFill>
                <a:latin typeface="Calibri"/>
                <a:ea typeface="+mn-ea"/>
                <a:cs typeface="Arial"/>
              </a:rPr>
              <a:t>k</a:t>
            </a:r>
            <a:r>
              <a:rPr lang="en-US" sz="2000" b="1" dirty="0" smtClean="0">
                <a:solidFill>
                  <a:srgbClr val="003367"/>
                </a:solidFill>
                <a:latin typeface="Calibri"/>
                <a:ea typeface="+mn-ea"/>
                <a:cs typeface="Arial"/>
              </a:rPr>
              <a:t>ernel network software</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30" name="Rectangle 21"/>
          <p:cNvSpPr>
            <a:spLocks noChangeArrowheads="1"/>
          </p:cNvSpPr>
          <p:nvPr/>
        </p:nvSpPr>
        <p:spPr bwMode="auto">
          <a:xfrm>
            <a:off x="914400" y="1752600"/>
            <a:ext cx="2057400"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spcBef>
                <a:spcPts val="0"/>
              </a:spcBef>
              <a:spcAft>
                <a:spcPts val="0"/>
              </a:spcAft>
            </a:pPr>
            <a:r>
              <a:rPr lang="en-US" sz="2000" b="1" dirty="0">
                <a:solidFill>
                  <a:srgbClr val="003367"/>
                </a:solidFill>
                <a:latin typeface="Calibri"/>
                <a:ea typeface="+mn-ea"/>
                <a:cs typeface="Arial"/>
              </a:rPr>
              <a:t>c</a:t>
            </a:r>
            <a:r>
              <a:rPr lang="en-US" sz="2000" b="1" dirty="0" smtClean="0">
                <a:solidFill>
                  <a:srgbClr val="003367"/>
                </a:solidFill>
                <a:latin typeface="Calibri"/>
                <a:ea typeface="+mn-ea"/>
                <a:cs typeface="Arial"/>
              </a:rPr>
              <a:t>lient host</a:t>
            </a:r>
            <a:endParaRPr lang="en-US" sz="2000" b="1" dirty="0">
              <a:solidFill>
                <a:srgbClr val="003367"/>
              </a:solidFill>
              <a:latin typeface="Calibri"/>
              <a:ea typeface="+mn-ea"/>
              <a:cs typeface="Arial"/>
            </a:endParaRPr>
          </a:p>
          <a:p>
            <a:pPr fontAlgn="auto">
              <a:spcBef>
                <a:spcPts val="0"/>
              </a:spcBef>
              <a:spcAft>
                <a:spcPts val="0"/>
              </a:spcAft>
            </a:pPr>
            <a:endParaRPr lang="en-US" sz="1800" b="1" dirty="0">
              <a:solidFill>
                <a:srgbClr val="003367"/>
              </a:solidFill>
              <a:latin typeface="Calibri"/>
              <a:ea typeface="+mn-ea"/>
              <a:cs typeface="Arial"/>
            </a:endParaRPr>
          </a:p>
        </p:txBody>
      </p:sp>
      <p:sp>
        <p:nvSpPr>
          <p:cNvPr id="31" name="Text Box 93"/>
          <p:cNvSpPr txBox="1">
            <a:spLocks noChangeArrowheads="1"/>
          </p:cNvSpPr>
          <p:nvPr/>
        </p:nvSpPr>
        <p:spPr bwMode="auto">
          <a:xfrm>
            <a:off x="4267200" y="5780089"/>
            <a:ext cx="2743200" cy="925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pPr>
            <a:r>
              <a:rPr lang="en-US" sz="1800" dirty="0" smtClean="0">
                <a:solidFill>
                  <a:srgbClr val="003367"/>
                </a:solidFill>
              </a:rPr>
              <a:t>Data is sent on the network as messages called </a:t>
            </a:r>
            <a:r>
              <a:rPr lang="en-US" sz="1800" b="1" dirty="0" smtClean="0">
                <a:solidFill>
                  <a:srgbClr val="003367"/>
                </a:solidFill>
              </a:rPr>
              <a:t>packets</a:t>
            </a:r>
            <a:r>
              <a:rPr lang="en-US" sz="1800" dirty="0" smtClean="0">
                <a:solidFill>
                  <a:srgbClr val="003367"/>
                </a:solidFill>
              </a:rPr>
              <a:t>.</a:t>
            </a:r>
            <a:endParaRPr lang="en-US" sz="1800" b="1" dirty="0">
              <a:solidFill>
                <a:srgbClr val="003367"/>
              </a:solidFill>
            </a:endParaRPr>
          </a:p>
        </p:txBody>
      </p:sp>
    </p:spTree>
    <p:extLst>
      <p:ext uri="{BB962C8B-B14F-4D97-AF65-F5344CB8AC3E}">
        <p14:creationId xmlns:p14="http://schemas.microsoft.com/office/powerpoint/2010/main" val="150860660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7" name="Title 1"/>
          <p:cNvSpPr>
            <a:spLocks noGrp="1"/>
          </p:cNvSpPr>
          <p:nvPr>
            <p:ph type="title"/>
          </p:nvPr>
        </p:nvSpPr>
        <p:spPr/>
        <p:txBody>
          <a:bodyPr/>
          <a:lstStyle/>
          <a:p>
            <a:r>
              <a:rPr lang="en-US">
                <a:latin typeface="Arial" charset="0"/>
                <a:ea typeface="ＭＳ Ｐゴシック" charset="0"/>
              </a:rPr>
              <a:t>A simple, familiar example</a:t>
            </a:r>
          </a:p>
        </p:txBody>
      </p:sp>
      <p:pic>
        <p:nvPicPr>
          <p:cNvPr id="96258" name="Picture 4" descr="web_server.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5146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59" name="Picture 5" descr="laptop.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38400"/>
            <a:ext cx="195103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Freeform 4"/>
          <p:cNvSpPr/>
          <p:nvPr/>
        </p:nvSpPr>
        <p:spPr bwMode="auto">
          <a:xfrm>
            <a:off x="3063875" y="2484438"/>
            <a:ext cx="3048000" cy="471487"/>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sz="1800">
              <a:solidFill>
                <a:srgbClr val="003367"/>
              </a:solidFill>
              <a:latin typeface="Calibri"/>
              <a:ea typeface="+mn-ea"/>
              <a:cs typeface="Arial"/>
            </a:endParaRPr>
          </a:p>
        </p:txBody>
      </p:sp>
      <p:sp>
        <p:nvSpPr>
          <p:cNvPr id="96261" name="TextBox 5"/>
          <p:cNvSpPr txBox="1">
            <a:spLocks noChangeArrowheads="1"/>
          </p:cNvSpPr>
          <p:nvPr/>
        </p:nvSpPr>
        <p:spPr bwMode="auto">
          <a:xfrm>
            <a:off x="2971800" y="1905000"/>
            <a:ext cx="5029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fontAlgn="auto">
              <a:spcBef>
                <a:spcPts val="0"/>
              </a:spcBef>
              <a:spcAft>
                <a:spcPts val="0"/>
              </a:spcAft>
            </a:pPr>
            <a:r>
              <a:rPr lang="ja-JP" altLang="en-US" sz="2000" b="1">
                <a:solidFill>
                  <a:srgbClr val="003367"/>
                </a:solidFill>
                <a:latin typeface="Courier New" charset="0"/>
                <a:ea typeface="+mn-ea"/>
                <a:cs typeface="Courier New" charset="0"/>
              </a:rPr>
              <a:t>“</a:t>
            </a:r>
            <a:r>
              <a:rPr lang="en-US" altLang="ja-JP" sz="2000" b="1">
                <a:solidFill>
                  <a:srgbClr val="003367"/>
                </a:solidFill>
                <a:latin typeface="Courier New" charset="0"/>
                <a:ea typeface="+mn-ea"/>
                <a:cs typeface="Courier New" charset="0"/>
              </a:rPr>
              <a:t>GET /images/fish.gif HTTP/1.1</a:t>
            </a:r>
            <a:r>
              <a:rPr lang="ja-JP" altLang="en-US" sz="2000" b="1">
                <a:solidFill>
                  <a:srgbClr val="003367"/>
                </a:solidFill>
                <a:latin typeface="Courier New" charset="0"/>
                <a:ea typeface="+mn-ea"/>
                <a:cs typeface="Courier New" charset="0"/>
              </a:rPr>
              <a:t>”</a:t>
            </a:r>
            <a:endParaRPr lang="en-US" sz="2800" b="1">
              <a:solidFill>
                <a:srgbClr val="003367"/>
              </a:solidFill>
              <a:latin typeface="Courier New" charset="0"/>
              <a:ea typeface="+mn-ea"/>
              <a:cs typeface="Courier New" charset="0"/>
            </a:endParaRPr>
          </a:p>
        </p:txBody>
      </p:sp>
      <p:sp>
        <p:nvSpPr>
          <p:cNvPr id="7" name="Freeform 6"/>
          <p:cNvSpPr/>
          <p:nvPr/>
        </p:nvSpPr>
        <p:spPr bwMode="auto">
          <a:xfrm flipH="1" flipV="1">
            <a:off x="3048000" y="3429000"/>
            <a:ext cx="3048000" cy="473075"/>
          </a:xfrm>
          <a:custGeom>
            <a:avLst/>
            <a:gdLst>
              <a:gd name="connsiteX0" fmla="*/ 0 w 3048000"/>
              <a:gd name="connsiteY0" fmla="*/ 396240 h 472440"/>
              <a:gd name="connsiteX1" fmla="*/ 1356360 w 3048000"/>
              <a:gd name="connsiteY1" fmla="*/ 0 h 472440"/>
              <a:gd name="connsiteX2" fmla="*/ 3048000 w 3048000"/>
              <a:gd name="connsiteY2" fmla="*/ 472440 h 472440"/>
            </a:gdLst>
            <a:ahLst/>
            <a:cxnLst>
              <a:cxn ang="0">
                <a:pos x="connsiteX0" y="connsiteY0"/>
              </a:cxn>
              <a:cxn ang="0">
                <a:pos x="connsiteX1" y="connsiteY1"/>
              </a:cxn>
              <a:cxn ang="0">
                <a:pos x="connsiteX2" y="connsiteY2"/>
              </a:cxn>
            </a:cxnLst>
            <a:rect l="l" t="t" r="r" b="b"/>
            <a:pathLst>
              <a:path w="3048000" h="472440">
                <a:moveTo>
                  <a:pt x="0" y="396240"/>
                </a:moveTo>
                <a:cubicBezTo>
                  <a:pt x="424180" y="191770"/>
                  <a:pt x="848360" y="-12700"/>
                  <a:pt x="1356360" y="0"/>
                </a:cubicBezTo>
                <a:cubicBezTo>
                  <a:pt x="1864360" y="12700"/>
                  <a:pt x="2456180" y="242570"/>
                  <a:pt x="3048000" y="472440"/>
                </a:cubicBezTo>
              </a:path>
            </a:pathLst>
          </a:custGeom>
          <a:noFill/>
          <a:ln w="57150" cap="flat" cmpd="sng" algn="ctr">
            <a:solidFill>
              <a:schemeClr val="accent3">
                <a:lumMod val="65000"/>
              </a:schemeClr>
            </a:solidFill>
            <a:prstDash val="solid"/>
            <a:round/>
            <a:headEnd type="none" w="med" len="med"/>
            <a:tailEnd type="triangle" w="med" len="med"/>
          </a:ln>
          <a:effectLst/>
        </p:spPr>
        <p:txBody>
          <a:bodyPr anchor="ctr"/>
          <a:lstStyle/>
          <a:p>
            <a:pPr algn="ctr" fontAlgn="auto">
              <a:spcBef>
                <a:spcPts val="0"/>
              </a:spcBef>
              <a:spcAft>
                <a:spcPts val="0"/>
              </a:spcAft>
              <a:defRPr/>
            </a:pPr>
            <a:endParaRPr lang="en-US" sz="1800">
              <a:solidFill>
                <a:srgbClr val="003367"/>
              </a:solidFill>
              <a:latin typeface="Calibri"/>
              <a:ea typeface="+mn-ea"/>
              <a:cs typeface="Arial"/>
            </a:endParaRPr>
          </a:p>
        </p:txBody>
      </p:sp>
      <p:pic>
        <p:nvPicPr>
          <p:cNvPr id="96263" name="Picture 7" descr="kanotix.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3200400"/>
            <a:ext cx="914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264" name="Picture 10" descr="firefox.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2362200"/>
            <a:ext cx="12192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93"/>
          <p:cNvSpPr txBox="1">
            <a:spLocks noChangeArrowheads="1"/>
          </p:cNvSpPr>
          <p:nvPr/>
        </p:nvSpPr>
        <p:spPr bwMode="auto">
          <a:xfrm>
            <a:off x="1066800" y="4419600"/>
            <a:ext cx="3124200" cy="163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err="1">
                <a:solidFill>
                  <a:srgbClr val="000000"/>
                </a:solidFill>
              </a:rPr>
              <a:t>s</a:t>
            </a:r>
            <a:r>
              <a:rPr lang="en-US" sz="2000" b="1" kern="0" dirty="0" err="1" smtClean="0">
                <a:solidFill>
                  <a:srgbClr val="000000"/>
                </a:solidFill>
              </a:rPr>
              <a:t>d</a:t>
            </a:r>
            <a:r>
              <a:rPr lang="en-US" sz="2000" b="1" kern="0" dirty="0" smtClean="0">
                <a:solidFill>
                  <a:srgbClr val="000000"/>
                </a:solidFill>
              </a:rPr>
              <a:t> = socket(…);</a:t>
            </a:r>
          </a:p>
          <a:p>
            <a:pPr defTabSz="914400" eaLnBrk="1" fontAlgn="auto" hangingPunct="1">
              <a:spcBef>
                <a:spcPts val="0"/>
              </a:spcBef>
              <a:spcAft>
                <a:spcPts val="0"/>
              </a:spcAft>
              <a:defRPr/>
            </a:pPr>
            <a:r>
              <a:rPr lang="en-US" sz="2000" b="1" kern="0" dirty="0">
                <a:solidFill>
                  <a:srgbClr val="000000"/>
                </a:solidFill>
              </a:rPr>
              <a:t>c</a:t>
            </a:r>
            <a:r>
              <a:rPr lang="en-US" sz="2000" b="1" kern="0" dirty="0" smtClean="0">
                <a:solidFill>
                  <a:srgbClr val="000000"/>
                </a:solidFill>
              </a:rPr>
              <a:t>onnect(</a:t>
            </a:r>
            <a:r>
              <a:rPr lang="en-US" sz="2000" b="1" kern="0" dirty="0" err="1" smtClean="0">
                <a:solidFill>
                  <a:srgbClr val="000000"/>
                </a:solidFill>
              </a:rPr>
              <a:t>sd</a:t>
            </a:r>
            <a:r>
              <a:rPr lang="en-US" sz="2000" b="1" kern="0" dirty="0" smtClean="0">
                <a:solidFill>
                  <a:srgbClr val="000000"/>
                </a:solidFill>
              </a:rPr>
              <a:t>, </a:t>
            </a:r>
            <a:r>
              <a:rPr lang="en-US" sz="2000" b="1" kern="0" dirty="0" smtClean="0">
                <a:solidFill>
                  <a:srgbClr val="000090"/>
                </a:solidFill>
              </a:rPr>
              <a:t>name</a:t>
            </a:r>
            <a:r>
              <a:rPr lang="en-US" sz="2000" b="1" kern="0" dirty="0" smtClean="0">
                <a:solidFill>
                  <a:srgbClr val="000000"/>
                </a:solidFill>
              </a:rPr>
              <a:t>);</a:t>
            </a:r>
          </a:p>
          <a:p>
            <a:pPr defTabSz="914400" eaLnBrk="1" fontAlgn="auto" hangingPunct="1">
              <a:spcBef>
                <a:spcPts val="0"/>
              </a:spcBef>
              <a:spcAft>
                <a:spcPts val="0"/>
              </a:spcAft>
              <a:defRPr/>
            </a:pPr>
            <a:r>
              <a:rPr lang="en-US" sz="2000" b="1" kern="0" dirty="0">
                <a:solidFill>
                  <a:srgbClr val="000000"/>
                </a:solidFill>
              </a:rPr>
              <a:t>w</a:t>
            </a:r>
            <a:r>
              <a:rPr lang="en-US" sz="2000" b="1" kern="0" dirty="0" smtClean="0">
                <a:solidFill>
                  <a:srgbClr val="000000"/>
                </a:solidFill>
              </a:rPr>
              <a:t>rite(</a:t>
            </a:r>
            <a:r>
              <a:rPr lang="en-US" sz="2000" b="1" kern="0" dirty="0" err="1" smtClean="0">
                <a:solidFill>
                  <a:srgbClr val="000000"/>
                </a:solidFill>
              </a:rPr>
              <a:t>sd</a:t>
            </a:r>
            <a:r>
              <a:rPr lang="en-US" sz="2000" b="1" kern="0" dirty="0" smtClean="0">
                <a:solidFill>
                  <a:srgbClr val="000000"/>
                </a:solidFill>
              </a:rPr>
              <a:t>, request…);</a:t>
            </a:r>
          </a:p>
          <a:p>
            <a:pPr defTabSz="914400" eaLnBrk="1" fontAlgn="auto" hangingPunct="1">
              <a:spcBef>
                <a:spcPts val="0"/>
              </a:spcBef>
              <a:spcAft>
                <a:spcPts val="0"/>
              </a:spcAft>
              <a:defRPr/>
            </a:pPr>
            <a:r>
              <a:rPr lang="en-US" sz="2000" b="1" kern="0" dirty="0">
                <a:solidFill>
                  <a:srgbClr val="000000"/>
                </a:solidFill>
              </a:rPr>
              <a:t>r</a:t>
            </a:r>
            <a:r>
              <a:rPr lang="en-US" sz="2000" b="1" kern="0" dirty="0" smtClean="0">
                <a:solidFill>
                  <a:srgbClr val="000000"/>
                </a:solidFill>
              </a:rPr>
              <a:t>ead(</a:t>
            </a:r>
            <a:r>
              <a:rPr lang="en-US" sz="2000" b="1" kern="0" dirty="0" err="1" smtClean="0">
                <a:solidFill>
                  <a:srgbClr val="000000"/>
                </a:solidFill>
              </a:rPr>
              <a:t>sd</a:t>
            </a:r>
            <a:r>
              <a:rPr lang="en-US" sz="2000" b="1" kern="0" dirty="0" smtClean="0">
                <a:solidFill>
                  <a:srgbClr val="000000"/>
                </a:solidFill>
              </a:rPr>
              <a:t>, reply…);</a:t>
            </a:r>
          </a:p>
          <a:p>
            <a:pPr defTabSz="914400" eaLnBrk="1" fontAlgn="auto" hangingPunct="1">
              <a:spcBef>
                <a:spcPts val="0"/>
              </a:spcBef>
              <a:spcAft>
                <a:spcPts val="0"/>
              </a:spcAft>
              <a:defRPr/>
            </a:pPr>
            <a:r>
              <a:rPr lang="en-US" sz="2000" b="1" kern="0" dirty="0">
                <a:solidFill>
                  <a:srgbClr val="000000"/>
                </a:solidFill>
              </a:rPr>
              <a:t>c</a:t>
            </a:r>
            <a:r>
              <a:rPr lang="en-US" sz="2000" b="1" kern="0" dirty="0" smtClean="0">
                <a:solidFill>
                  <a:srgbClr val="000000"/>
                </a:solidFill>
              </a:rPr>
              <a:t>lose(</a:t>
            </a:r>
            <a:r>
              <a:rPr lang="en-US" sz="2000" b="1" kern="0" dirty="0" err="1" smtClean="0">
                <a:solidFill>
                  <a:srgbClr val="000000"/>
                </a:solidFill>
              </a:rPr>
              <a:t>sd</a:t>
            </a:r>
            <a:r>
              <a:rPr lang="en-US" sz="2000" b="1" kern="0" dirty="0" smtClean="0">
                <a:solidFill>
                  <a:srgbClr val="000000"/>
                </a:solidFill>
              </a:rPr>
              <a:t>);</a:t>
            </a:r>
          </a:p>
        </p:txBody>
      </p:sp>
      <p:sp>
        <p:nvSpPr>
          <p:cNvPr id="11" name="Text Box 93"/>
          <p:cNvSpPr txBox="1">
            <a:spLocks noChangeArrowheads="1"/>
          </p:cNvSpPr>
          <p:nvPr/>
        </p:nvSpPr>
        <p:spPr bwMode="auto">
          <a:xfrm>
            <a:off x="6096000" y="4343400"/>
            <a:ext cx="3124200" cy="1941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smtClean="0">
                <a:solidFill>
                  <a:srgbClr val="000000"/>
                </a:solidFill>
              </a:rPr>
              <a:t>s = socket(…);</a:t>
            </a:r>
          </a:p>
          <a:p>
            <a:pPr defTabSz="914400" eaLnBrk="1" fontAlgn="auto" hangingPunct="1">
              <a:spcBef>
                <a:spcPts val="0"/>
              </a:spcBef>
              <a:spcAft>
                <a:spcPts val="0"/>
              </a:spcAft>
              <a:defRPr/>
            </a:pPr>
            <a:r>
              <a:rPr lang="en-US" sz="2000" b="1" kern="0" dirty="0" smtClean="0">
                <a:solidFill>
                  <a:srgbClr val="000000"/>
                </a:solidFill>
              </a:rPr>
              <a:t>bind(s, </a:t>
            </a:r>
            <a:r>
              <a:rPr lang="en-US" sz="2000" b="1" kern="0" dirty="0" smtClean="0">
                <a:solidFill>
                  <a:srgbClr val="000090"/>
                </a:solidFill>
              </a:rPr>
              <a:t>name</a:t>
            </a:r>
            <a:r>
              <a:rPr lang="en-US" sz="2000" b="1" kern="0" dirty="0" smtClean="0">
                <a:solidFill>
                  <a:srgbClr val="000000"/>
                </a:solidFill>
              </a:rPr>
              <a:t>);</a:t>
            </a:r>
          </a:p>
          <a:p>
            <a:pPr defTabSz="914400" eaLnBrk="1" fontAlgn="auto" hangingPunct="1">
              <a:spcBef>
                <a:spcPts val="0"/>
              </a:spcBef>
              <a:spcAft>
                <a:spcPts val="0"/>
              </a:spcAft>
              <a:defRPr/>
            </a:pPr>
            <a:r>
              <a:rPr lang="en-US" sz="2000" b="1" kern="0" dirty="0" err="1" smtClean="0">
                <a:solidFill>
                  <a:srgbClr val="000000"/>
                </a:solidFill>
              </a:rPr>
              <a:t>sd</a:t>
            </a:r>
            <a:r>
              <a:rPr lang="en-US" sz="2000" b="1" kern="0" dirty="0" smtClean="0">
                <a:solidFill>
                  <a:srgbClr val="000000"/>
                </a:solidFill>
              </a:rPr>
              <a:t> = accept(s);</a:t>
            </a:r>
          </a:p>
          <a:p>
            <a:pPr defTabSz="914400" eaLnBrk="1" fontAlgn="auto" hangingPunct="1">
              <a:spcBef>
                <a:spcPts val="0"/>
              </a:spcBef>
              <a:spcAft>
                <a:spcPts val="0"/>
              </a:spcAft>
              <a:defRPr/>
            </a:pPr>
            <a:r>
              <a:rPr lang="en-US" sz="2000" b="1" kern="0" dirty="0" smtClean="0">
                <a:solidFill>
                  <a:srgbClr val="000000"/>
                </a:solidFill>
              </a:rPr>
              <a:t>read(</a:t>
            </a:r>
            <a:r>
              <a:rPr lang="en-US" sz="2000" b="1" kern="0" dirty="0" err="1" smtClean="0">
                <a:solidFill>
                  <a:srgbClr val="000000"/>
                </a:solidFill>
              </a:rPr>
              <a:t>sd</a:t>
            </a:r>
            <a:r>
              <a:rPr lang="en-US" sz="2000" b="1" kern="0" dirty="0" smtClean="0">
                <a:solidFill>
                  <a:srgbClr val="000000"/>
                </a:solidFill>
              </a:rPr>
              <a:t>, request…);</a:t>
            </a:r>
          </a:p>
          <a:p>
            <a:pPr defTabSz="914400" eaLnBrk="1" fontAlgn="auto" hangingPunct="1">
              <a:spcBef>
                <a:spcPts val="0"/>
              </a:spcBef>
              <a:spcAft>
                <a:spcPts val="0"/>
              </a:spcAft>
              <a:defRPr/>
            </a:pPr>
            <a:r>
              <a:rPr lang="en-US" sz="2000" b="1" kern="0" dirty="0" smtClean="0">
                <a:solidFill>
                  <a:srgbClr val="000000"/>
                </a:solidFill>
              </a:rPr>
              <a:t>write(</a:t>
            </a:r>
            <a:r>
              <a:rPr lang="en-US" sz="2000" b="1" kern="0" dirty="0" err="1" smtClean="0">
                <a:solidFill>
                  <a:srgbClr val="000000"/>
                </a:solidFill>
              </a:rPr>
              <a:t>sd</a:t>
            </a:r>
            <a:r>
              <a:rPr lang="en-US" sz="2000" b="1" kern="0" dirty="0" smtClean="0">
                <a:solidFill>
                  <a:srgbClr val="000000"/>
                </a:solidFill>
              </a:rPr>
              <a:t>, reply…);</a:t>
            </a:r>
          </a:p>
          <a:p>
            <a:pPr defTabSz="914400" eaLnBrk="1" fontAlgn="auto" hangingPunct="1">
              <a:spcBef>
                <a:spcPts val="0"/>
              </a:spcBef>
              <a:spcAft>
                <a:spcPts val="0"/>
              </a:spcAft>
              <a:defRPr/>
            </a:pPr>
            <a:r>
              <a:rPr lang="en-US" sz="2000" b="1" kern="0" dirty="0">
                <a:solidFill>
                  <a:srgbClr val="000000"/>
                </a:solidFill>
              </a:rPr>
              <a:t>c</a:t>
            </a:r>
            <a:r>
              <a:rPr lang="en-US" sz="2000" b="1" kern="0" dirty="0" smtClean="0">
                <a:solidFill>
                  <a:srgbClr val="000000"/>
                </a:solidFill>
              </a:rPr>
              <a:t>lose(</a:t>
            </a:r>
            <a:r>
              <a:rPr lang="en-US" sz="2000" b="1" kern="0" dirty="0" err="1" smtClean="0">
                <a:solidFill>
                  <a:srgbClr val="000000"/>
                </a:solidFill>
              </a:rPr>
              <a:t>sd</a:t>
            </a:r>
            <a:r>
              <a:rPr lang="en-US" sz="2000" b="1" kern="0" dirty="0" smtClean="0">
                <a:solidFill>
                  <a:srgbClr val="000000"/>
                </a:solidFill>
              </a:rPr>
              <a:t>);</a:t>
            </a:r>
          </a:p>
        </p:txBody>
      </p:sp>
      <p:sp>
        <p:nvSpPr>
          <p:cNvPr id="12" name="Text Box 93"/>
          <p:cNvSpPr txBox="1">
            <a:spLocks noChangeArrowheads="1"/>
          </p:cNvSpPr>
          <p:nvPr/>
        </p:nvSpPr>
        <p:spPr bwMode="auto">
          <a:xfrm>
            <a:off x="2971800" y="1600200"/>
            <a:ext cx="12954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smtClean="0">
                <a:solidFill>
                  <a:srgbClr val="000000"/>
                </a:solidFill>
              </a:rPr>
              <a:t>request</a:t>
            </a:r>
          </a:p>
        </p:txBody>
      </p:sp>
      <p:sp>
        <p:nvSpPr>
          <p:cNvPr id="13" name="Text Box 93"/>
          <p:cNvSpPr txBox="1">
            <a:spLocks noChangeArrowheads="1"/>
          </p:cNvSpPr>
          <p:nvPr/>
        </p:nvSpPr>
        <p:spPr bwMode="auto">
          <a:xfrm>
            <a:off x="4191000" y="2951163"/>
            <a:ext cx="129540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smtClean="0">
                <a:solidFill>
                  <a:srgbClr val="000000"/>
                </a:solidFill>
              </a:rPr>
              <a:t>reply</a:t>
            </a:r>
          </a:p>
        </p:txBody>
      </p:sp>
      <p:sp>
        <p:nvSpPr>
          <p:cNvPr id="14" name="Text Box 93"/>
          <p:cNvSpPr txBox="1">
            <a:spLocks noChangeArrowheads="1"/>
          </p:cNvSpPr>
          <p:nvPr/>
        </p:nvSpPr>
        <p:spPr bwMode="auto">
          <a:xfrm>
            <a:off x="1143000" y="3810000"/>
            <a:ext cx="2667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a:solidFill>
                  <a:srgbClr val="000000"/>
                </a:solidFill>
              </a:rPr>
              <a:t>c</a:t>
            </a:r>
            <a:r>
              <a:rPr lang="en-US" sz="2000" b="1" kern="0" dirty="0" smtClean="0">
                <a:solidFill>
                  <a:srgbClr val="000000"/>
                </a:solidFill>
              </a:rPr>
              <a:t>lient (initiator)</a:t>
            </a:r>
          </a:p>
        </p:txBody>
      </p:sp>
      <p:sp>
        <p:nvSpPr>
          <p:cNvPr id="15" name="Text Box 93"/>
          <p:cNvSpPr txBox="1">
            <a:spLocks noChangeArrowheads="1"/>
          </p:cNvSpPr>
          <p:nvPr/>
        </p:nvSpPr>
        <p:spPr bwMode="auto">
          <a:xfrm>
            <a:off x="6172200" y="3810000"/>
            <a:ext cx="2667000"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000" tIns="46800" rIns="90000" bIns="46800">
            <a:spAutoFit/>
          </a:bodyPr>
          <a:lstStyle>
            <a:lvl1pPr eaLnBrk="0" hangingPunct="0">
              <a:defRPr sz="2400">
                <a:solidFill>
                  <a:schemeClr val="bg1"/>
                </a:solidFill>
                <a:latin typeface="Arial" charset="0"/>
                <a:ea typeface="ＭＳ Ｐゴシック" charset="0"/>
                <a:cs typeface="ＭＳ Ｐゴシック" charset="0"/>
              </a:defRPr>
            </a:lvl1pPr>
            <a:lvl2pPr marL="742950" indent="-285750" eaLnBrk="0" hangingPunct="0">
              <a:defRPr sz="2400">
                <a:solidFill>
                  <a:schemeClr val="bg1"/>
                </a:solidFill>
                <a:latin typeface="Arial" charset="0"/>
                <a:ea typeface="ＭＳ Ｐゴシック" charset="0"/>
              </a:defRPr>
            </a:lvl2pPr>
            <a:lvl3pPr marL="1143000" indent="-228600" eaLnBrk="0" hangingPunct="0">
              <a:defRPr sz="2400">
                <a:solidFill>
                  <a:schemeClr val="bg1"/>
                </a:solidFill>
                <a:latin typeface="Arial" charset="0"/>
                <a:ea typeface="ＭＳ Ｐゴシック" charset="0"/>
              </a:defRPr>
            </a:lvl3pPr>
            <a:lvl4pPr marL="1600200" indent="-228600" eaLnBrk="0" hangingPunct="0">
              <a:defRPr sz="2400">
                <a:solidFill>
                  <a:schemeClr val="bg1"/>
                </a:solidFill>
                <a:latin typeface="Arial" charset="0"/>
                <a:ea typeface="ＭＳ Ｐゴシック" charset="0"/>
              </a:defRPr>
            </a:lvl4pPr>
            <a:lvl5pPr marL="2057400" indent="-228600" eaLnBrk="0" hangingPunct="0">
              <a:defRPr sz="2400">
                <a:solidFill>
                  <a:schemeClr val="bg1"/>
                </a:solidFill>
                <a:latin typeface="Arial" charset="0"/>
                <a:ea typeface="ＭＳ Ｐゴシック" charset="0"/>
              </a:defRPr>
            </a:lvl5pPr>
            <a:lvl6pPr marL="2514600" indent="-228600" eaLnBrk="0" fontAlgn="base" hangingPunct="0">
              <a:spcBef>
                <a:spcPct val="0"/>
              </a:spcBef>
              <a:spcAft>
                <a:spcPct val="0"/>
              </a:spcAft>
              <a:defRPr sz="2400">
                <a:solidFill>
                  <a:schemeClr val="bg1"/>
                </a:solidFill>
                <a:latin typeface="Arial" charset="0"/>
                <a:ea typeface="ＭＳ Ｐゴシック" charset="0"/>
              </a:defRPr>
            </a:lvl6pPr>
            <a:lvl7pPr marL="2971800" indent="-228600" eaLnBrk="0" fontAlgn="base" hangingPunct="0">
              <a:spcBef>
                <a:spcPct val="0"/>
              </a:spcBef>
              <a:spcAft>
                <a:spcPct val="0"/>
              </a:spcAft>
              <a:defRPr sz="2400">
                <a:solidFill>
                  <a:schemeClr val="bg1"/>
                </a:solidFill>
                <a:latin typeface="Arial" charset="0"/>
                <a:ea typeface="ＭＳ Ｐゴシック" charset="0"/>
              </a:defRPr>
            </a:lvl7pPr>
            <a:lvl8pPr marL="3429000" indent="-228600" eaLnBrk="0" fontAlgn="base" hangingPunct="0">
              <a:spcBef>
                <a:spcPct val="0"/>
              </a:spcBef>
              <a:spcAft>
                <a:spcPct val="0"/>
              </a:spcAft>
              <a:defRPr sz="2400">
                <a:solidFill>
                  <a:schemeClr val="bg1"/>
                </a:solidFill>
                <a:latin typeface="Arial" charset="0"/>
                <a:ea typeface="ＭＳ Ｐゴシック" charset="0"/>
              </a:defRPr>
            </a:lvl8pPr>
            <a:lvl9pPr marL="3886200" indent="-228600" eaLnBrk="0" fontAlgn="base" hangingPunct="0">
              <a:spcBef>
                <a:spcPct val="0"/>
              </a:spcBef>
              <a:spcAft>
                <a:spcPct val="0"/>
              </a:spcAft>
              <a:defRPr sz="2400">
                <a:solidFill>
                  <a:schemeClr val="bg1"/>
                </a:solidFill>
                <a:latin typeface="Arial" charset="0"/>
                <a:ea typeface="ＭＳ Ｐゴシック" charset="0"/>
              </a:defRPr>
            </a:lvl9pPr>
          </a:lstStyle>
          <a:p>
            <a:pPr defTabSz="914400" eaLnBrk="1" fontAlgn="auto" hangingPunct="1">
              <a:spcBef>
                <a:spcPts val="0"/>
              </a:spcBef>
              <a:spcAft>
                <a:spcPts val="0"/>
              </a:spcAft>
              <a:defRPr/>
            </a:pPr>
            <a:r>
              <a:rPr lang="en-US" sz="2000" b="1" kern="0" dirty="0" smtClean="0">
                <a:solidFill>
                  <a:srgbClr val="000000"/>
                </a:solidFill>
              </a:rPr>
              <a:t>server</a:t>
            </a:r>
          </a:p>
        </p:txBody>
      </p:sp>
    </p:spTree>
    <p:extLst>
      <p:ext uri="{BB962C8B-B14F-4D97-AF65-F5344CB8AC3E}">
        <p14:creationId xmlns:p14="http://schemas.microsoft.com/office/powerpoint/2010/main" val="33549501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p:cNvSpPr>
            <a:spLocks noGrp="1"/>
          </p:cNvSpPr>
          <p:nvPr>
            <p:ph type="title"/>
          </p:nvPr>
        </p:nvSpPr>
        <p:spPr/>
        <p:txBody>
          <a:bodyPr/>
          <a:lstStyle/>
          <a:p>
            <a:r>
              <a:rPr lang="en-US" dirty="0" smtClean="0"/>
              <a:t>Request/reply messaging</a:t>
            </a:r>
            <a:endParaRPr lang="en-US" dirty="0"/>
          </a:p>
        </p:txBody>
      </p:sp>
      <p:grpSp>
        <p:nvGrpSpPr>
          <p:cNvPr id="14" name="Group 13"/>
          <p:cNvGrpSpPr/>
          <p:nvPr/>
        </p:nvGrpSpPr>
        <p:grpSpPr>
          <a:xfrm>
            <a:off x="609599" y="1819838"/>
            <a:ext cx="4335930" cy="4780641"/>
            <a:chOff x="609600" y="2133600"/>
            <a:chExt cx="2971800" cy="3276600"/>
          </a:xfrm>
        </p:grpSpPr>
        <p:sp>
          <p:nvSpPr>
            <p:cNvPr id="5" name="Line 13"/>
            <p:cNvSpPr>
              <a:spLocks noChangeShapeType="1"/>
            </p:cNvSpPr>
            <p:nvPr/>
          </p:nvSpPr>
          <p:spPr bwMode="auto">
            <a:xfrm>
              <a:off x="838200" y="24384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pPr>
              <a:endParaRPr lang="en-US" sz="3600">
                <a:solidFill>
                  <a:srgbClr val="003367"/>
                </a:solidFill>
                <a:latin typeface="Calibri"/>
                <a:ea typeface="+mn-ea"/>
                <a:cs typeface="Arial"/>
              </a:endParaRPr>
            </a:p>
          </p:txBody>
        </p:sp>
        <p:sp>
          <p:nvSpPr>
            <p:cNvPr id="6" name="Line 15"/>
            <p:cNvSpPr>
              <a:spLocks noChangeShapeType="1"/>
            </p:cNvSpPr>
            <p:nvPr/>
          </p:nvSpPr>
          <p:spPr bwMode="auto">
            <a:xfrm>
              <a:off x="2819400" y="2438400"/>
              <a:ext cx="0" cy="29718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pPr>
              <a:endParaRPr lang="en-US" sz="3600">
                <a:solidFill>
                  <a:srgbClr val="003367"/>
                </a:solidFill>
                <a:latin typeface="Calibri"/>
                <a:ea typeface="+mn-ea"/>
                <a:cs typeface="Arial"/>
              </a:endParaRPr>
            </a:p>
          </p:txBody>
        </p:sp>
        <p:sp>
          <p:nvSpPr>
            <p:cNvPr id="7" name="Line 16"/>
            <p:cNvSpPr>
              <a:spLocks noChangeShapeType="1"/>
            </p:cNvSpPr>
            <p:nvPr/>
          </p:nvSpPr>
          <p:spPr bwMode="auto">
            <a:xfrm>
              <a:off x="838200" y="2819400"/>
              <a:ext cx="1981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pPr>
              <a:endParaRPr lang="en-US" sz="3600">
                <a:solidFill>
                  <a:srgbClr val="003367"/>
                </a:solidFill>
                <a:latin typeface="Calibri"/>
                <a:ea typeface="+mn-ea"/>
                <a:cs typeface="Arial"/>
              </a:endParaRPr>
            </a:p>
          </p:txBody>
        </p:sp>
        <p:sp>
          <p:nvSpPr>
            <p:cNvPr id="8" name="Line 17"/>
            <p:cNvSpPr>
              <a:spLocks noChangeShapeType="1"/>
            </p:cNvSpPr>
            <p:nvPr/>
          </p:nvSpPr>
          <p:spPr bwMode="auto">
            <a:xfrm flipH="1">
              <a:off x="838200" y="4191000"/>
              <a:ext cx="19812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fontAlgn="auto">
                <a:spcBef>
                  <a:spcPts val="0"/>
                </a:spcBef>
                <a:spcAft>
                  <a:spcPts val="0"/>
                </a:spcAft>
              </a:pPr>
              <a:endParaRPr lang="en-US" sz="3600">
                <a:solidFill>
                  <a:srgbClr val="003367"/>
                </a:solidFill>
                <a:latin typeface="Calibri"/>
                <a:ea typeface="+mn-ea"/>
                <a:cs typeface="Arial"/>
              </a:endParaRPr>
            </a:p>
          </p:txBody>
        </p:sp>
        <p:sp>
          <p:nvSpPr>
            <p:cNvPr id="9" name="Text Box 18"/>
            <p:cNvSpPr txBox="1">
              <a:spLocks noChangeArrowheads="1"/>
            </p:cNvSpPr>
            <p:nvPr/>
          </p:nvSpPr>
          <p:spPr bwMode="auto">
            <a:xfrm>
              <a:off x="609600" y="2133600"/>
              <a:ext cx="1066800" cy="35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auto" hangingPunct="0">
                <a:spcBef>
                  <a:spcPct val="50000"/>
                </a:spcBef>
                <a:spcAft>
                  <a:spcPts val="0"/>
                </a:spcAft>
              </a:pPr>
              <a:r>
                <a:rPr lang="en-US" sz="2800" b="1" dirty="0">
                  <a:solidFill>
                    <a:srgbClr val="003367"/>
                  </a:solidFill>
                  <a:latin typeface="Calibri"/>
                  <a:ea typeface="+mn-ea"/>
                  <a:cs typeface="Arial"/>
                </a:rPr>
                <a:t>client</a:t>
              </a:r>
            </a:p>
          </p:txBody>
        </p:sp>
        <p:sp>
          <p:nvSpPr>
            <p:cNvPr id="10" name="Text Box 19"/>
            <p:cNvSpPr txBox="1">
              <a:spLocks noChangeArrowheads="1"/>
            </p:cNvSpPr>
            <p:nvPr/>
          </p:nvSpPr>
          <p:spPr bwMode="auto">
            <a:xfrm>
              <a:off x="2514600" y="2133600"/>
              <a:ext cx="1066800" cy="358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auto" hangingPunct="0">
                <a:spcBef>
                  <a:spcPct val="50000"/>
                </a:spcBef>
                <a:spcAft>
                  <a:spcPts val="0"/>
                </a:spcAft>
              </a:pPr>
              <a:r>
                <a:rPr lang="en-US" sz="2800" b="1" dirty="0">
                  <a:solidFill>
                    <a:srgbClr val="003367"/>
                  </a:solidFill>
                  <a:latin typeface="Calibri"/>
                  <a:ea typeface="+mn-ea"/>
                  <a:cs typeface="Arial"/>
                </a:rPr>
                <a:t>server</a:t>
              </a:r>
            </a:p>
          </p:txBody>
        </p:sp>
        <p:sp>
          <p:nvSpPr>
            <p:cNvPr id="11" name="AutoShape 20"/>
            <p:cNvSpPr>
              <a:spLocks/>
            </p:cNvSpPr>
            <p:nvPr/>
          </p:nvSpPr>
          <p:spPr bwMode="auto">
            <a:xfrm>
              <a:off x="2895600" y="3352800"/>
              <a:ext cx="76200" cy="838200"/>
            </a:xfrm>
            <a:prstGeom prst="rightBrace">
              <a:avLst>
                <a:gd name="adj1" fmla="val 91667"/>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fontAlgn="auto">
                <a:spcBef>
                  <a:spcPts val="0"/>
                </a:spcBef>
                <a:spcAft>
                  <a:spcPts val="0"/>
                </a:spcAft>
              </a:pPr>
              <a:endParaRPr lang="en-US" sz="3600">
                <a:solidFill>
                  <a:srgbClr val="003367"/>
                </a:solidFill>
                <a:latin typeface="Calibri"/>
                <a:ea typeface="+mn-ea"/>
                <a:cs typeface="Arial"/>
              </a:endParaRPr>
            </a:p>
          </p:txBody>
        </p:sp>
        <p:sp>
          <p:nvSpPr>
            <p:cNvPr id="12" name="Text Box 22"/>
            <p:cNvSpPr txBox="1">
              <a:spLocks noChangeArrowheads="1"/>
            </p:cNvSpPr>
            <p:nvPr/>
          </p:nvSpPr>
          <p:spPr bwMode="auto">
            <a:xfrm>
              <a:off x="1505934" y="2743200"/>
              <a:ext cx="1616075" cy="3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auto" hangingPunct="0">
                <a:spcBef>
                  <a:spcPts val="0"/>
                </a:spcBef>
                <a:spcAft>
                  <a:spcPts val="0"/>
                </a:spcAft>
              </a:pPr>
              <a:r>
                <a:rPr lang="en-US" dirty="0">
                  <a:solidFill>
                    <a:srgbClr val="003367"/>
                  </a:solidFill>
                  <a:latin typeface="Calibri"/>
                  <a:ea typeface="+mn-ea"/>
                  <a:cs typeface="Arial"/>
                </a:rPr>
                <a:t>request</a:t>
              </a:r>
            </a:p>
          </p:txBody>
        </p:sp>
        <p:sp>
          <p:nvSpPr>
            <p:cNvPr id="13" name="Text Box 24"/>
            <p:cNvSpPr txBox="1">
              <a:spLocks noChangeArrowheads="1"/>
            </p:cNvSpPr>
            <p:nvPr/>
          </p:nvSpPr>
          <p:spPr bwMode="auto">
            <a:xfrm>
              <a:off x="1505934" y="4495800"/>
              <a:ext cx="1616075" cy="3164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auto" hangingPunct="0">
                <a:spcBef>
                  <a:spcPts val="0"/>
                </a:spcBef>
                <a:spcAft>
                  <a:spcPts val="0"/>
                </a:spcAft>
              </a:pPr>
              <a:r>
                <a:rPr lang="en-US">
                  <a:solidFill>
                    <a:srgbClr val="003367"/>
                  </a:solidFill>
                  <a:latin typeface="Calibri"/>
                  <a:ea typeface="+mn-ea"/>
                  <a:cs typeface="Arial"/>
                </a:rPr>
                <a:t>reply</a:t>
              </a:r>
            </a:p>
          </p:txBody>
        </p:sp>
      </p:grpSp>
      <p:sp>
        <p:nvSpPr>
          <p:cNvPr id="15" name="Text Box 19"/>
          <p:cNvSpPr txBox="1">
            <a:spLocks noChangeArrowheads="1"/>
          </p:cNvSpPr>
          <p:nvPr/>
        </p:nvSpPr>
        <p:spPr bwMode="auto">
          <a:xfrm>
            <a:off x="4167285" y="3944473"/>
            <a:ext cx="15564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eaLnBrk="0" fontAlgn="auto" hangingPunct="0">
              <a:spcBef>
                <a:spcPct val="50000"/>
              </a:spcBef>
              <a:spcAft>
                <a:spcPts val="0"/>
              </a:spcAft>
            </a:pPr>
            <a:r>
              <a:rPr lang="en-US" sz="2800" dirty="0" smtClean="0">
                <a:solidFill>
                  <a:srgbClr val="003367"/>
                </a:solidFill>
                <a:latin typeface="Calibri"/>
                <a:ea typeface="+mn-ea"/>
                <a:cs typeface="Arial"/>
              </a:rPr>
              <a:t>compute</a:t>
            </a:r>
            <a:endParaRPr lang="en-US" sz="2800" dirty="0">
              <a:solidFill>
                <a:srgbClr val="003367"/>
              </a:solidFill>
              <a:latin typeface="Calibri"/>
              <a:ea typeface="+mn-ea"/>
              <a:cs typeface="Arial"/>
            </a:endParaRPr>
          </a:p>
        </p:txBody>
      </p:sp>
      <p:sp>
        <p:nvSpPr>
          <p:cNvPr id="17" name="TextBox 5"/>
          <p:cNvSpPr txBox="1">
            <a:spLocks noChangeArrowheads="1"/>
          </p:cNvSpPr>
          <p:nvPr/>
        </p:nvSpPr>
        <p:spPr bwMode="auto">
          <a:xfrm>
            <a:off x="6101316" y="2343057"/>
            <a:ext cx="258230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fontAlgn="auto">
              <a:spcBef>
                <a:spcPts val="0"/>
              </a:spcBef>
              <a:spcAft>
                <a:spcPts val="0"/>
              </a:spcAft>
            </a:pPr>
            <a:r>
              <a:rPr lang="en-US" sz="2000" b="1" dirty="0" smtClean="0">
                <a:solidFill>
                  <a:srgbClr val="003367"/>
                </a:solidFill>
                <a:latin typeface="Calibri"/>
                <a:ea typeface="+mn-ea"/>
                <a:cs typeface="Arial" charset="0"/>
              </a:rPr>
              <a:t>Remote Procedure Call </a:t>
            </a:r>
            <a:r>
              <a:rPr lang="en-US" sz="2000" dirty="0" smtClean="0">
                <a:solidFill>
                  <a:srgbClr val="003367"/>
                </a:solidFill>
                <a:latin typeface="Calibri"/>
                <a:ea typeface="+mn-ea"/>
                <a:cs typeface="Arial" charset="0"/>
              </a:rPr>
              <a:t>(RPC) is one common example of this pattern.</a:t>
            </a:r>
            <a:endParaRPr lang="en-US" sz="2000" dirty="0">
              <a:solidFill>
                <a:srgbClr val="003367"/>
              </a:solidFill>
              <a:latin typeface="Calibri"/>
              <a:ea typeface="+mn-ea"/>
              <a:cs typeface="Arial" charset="0"/>
            </a:endParaRPr>
          </a:p>
        </p:txBody>
      </p:sp>
    </p:spTree>
    <p:extLst>
      <p:ext uri="{BB962C8B-B14F-4D97-AF65-F5344CB8AC3E}">
        <p14:creationId xmlns:p14="http://schemas.microsoft.com/office/powerpoint/2010/main" val="3717813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Remote Procedure Call (RPC)</a:t>
            </a:r>
            <a:endParaRPr lang="en-US" dirty="0"/>
          </a:p>
        </p:txBody>
      </p:sp>
      <p:sp>
        <p:nvSpPr>
          <p:cNvPr id="3" name="Content Placeholder 2"/>
          <p:cNvSpPr>
            <a:spLocks noGrp="1"/>
          </p:cNvSpPr>
          <p:nvPr>
            <p:ph idx="1"/>
          </p:nvPr>
        </p:nvSpPr>
        <p:spPr>
          <a:xfrm>
            <a:off x="381000" y="1447800"/>
            <a:ext cx="8226425" cy="1524000"/>
          </a:xfrm>
        </p:spPr>
        <p:txBody>
          <a:bodyPr/>
          <a:lstStyle/>
          <a:p>
            <a:r>
              <a:rPr lang="en-US" sz="2000" b="0" dirty="0" smtClean="0"/>
              <a:t>“RPC is a canonical structuring paradigm for client/server request/response services.”</a:t>
            </a:r>
          </a:p>
          <a:p>
            <a:r>
              <a:rPr lang="en-US" sz="2000" b="0" dirty="0" smtClean="0"/>
              <a:t>Used in .NET, Android, RMI, distributed component frameworks</a:t>
            </a:r>
          </a:p>
          <a:p>
            <a:r>
              <a:rPr lang="en-US" sz="2000" b="0" dirty="0" smtClean="0"/>
              <a:t>First saw wide use in 1980s client/server systems for workstation networks (e.g., Network File System).</a:t>
            </a:r>
            <a:endParaRPr lang="en-US" sz="2000" b="0" dirty="0"/>
          </a:p>
        </p:txBody>
      </p:sp>
      <p:sp>
        <p:nvSpPr>
          <p:cNvPr id="5" name="Rectangle 4"/>
          <p:cNvSpPr>
            <a:spLocks noChangeArrowheads="1"/>
          </p:cNvSpPr>
          <p:nvPr/>
        </p:nvSpPr>
        <p:spPr bwMode="auto">
          <a:xfrm>
            <a:off x="685800" y="3907692"/>
            <a:ext cx="1327150" cy="393700"/>
          </a:xfrm>
          <a:prstGeom prst="rect">
            <a:avLst/>
          </a:prstGeom>
          <a:solidFill>
            <a:schemeClr val="tx2">
              <a:lumMod val="75000"/>
            </a:schemeClr>
          </a:solidFill>
          <a:ln w="9525">
            <a:solidFill>
              <a:sysClr val="windowText" lastClr="000000"/>
            </a:solidFill>
            <a:miter lim="800000"/>
            <a:headEnd/>
            <a:tailEnd/>
          </a:ln>
        </p:spPr>
        <p:txBody>
          <a:bodyPr wrap="none" anchor="ctr"/>
          <a:lstStyle/>
          <a:p>
            <a:pPr algn="ctr" defTabSz="914400" eaLnBrk="0" fontAlgn="auto" hangingPunct="0">
              <a:spcBef>
                <a:spcPts val="0"/>
              </a:spcBef>
              <a:spcAft>
                <a:spcPts val="0"/>
              </a:spcAft>
              <a:defRPr/>
            </a:pPr>
            <a:endParaRPr lang="en-US" sz="2000" kern="0" dirty="0">
              <a:solidFill>
                <a:srgbClr val="000000"/>
              </a:solidFill>
            </a:endParaRPr>
          </a:p>
        </p:txBody>
      </p:sp>
      <p:sp>
        <p:nvSpPr>
          <p:cNvPr id="7" name="Rectangle 6"/>
          <p:cNvSpPr>
            <a:spLocks noChangeArrowheads="1"/>
          </p:cNvSpPr>
          <p:nvPr/>
        </p:nvSpPr>
        <p:spPr bwMode="auto">
          <a:xfrm>
            <a:off x="685800" y="5211031"/>
            <a:ext cx="1327150" cy="393700"/>
          </a:xfrm>
          <a:prstGeom prst="rect">
            <a:avLst/>
          </a:prstGeom>
          <a:solidFill>
            <a:srgbClr val="4F81BD"/>
          </a:solidFill>
          <a:ln w="9525">
            <a:solidFill>
              <a:sysClr val="windowText" lastClr="000000"/>
            </a:solidFill>
            <a:miter lim="800000"/>
            <a:headEnd/>
            <a:tailEnd/>
          </a:ln>
        </p:spPr>
        <p:txBody>
          <a:bodyPr wrap="none" anchor="ctr"/>
          <a:lstStyle/>
          <a:p>
            <a:pPr algn="ctr" defTabSz="914400" eaLnBrk="0" fontAlgn="auto" hangingPunct="0">
              <a:spcBef>
                <a:spcPts val="0"/>
              </a:spcBef>
              <a:spcAft>
                <a:spcPts val="0"/>
              </a:spcAft>
              <a:defRPr/>
            </a:pPr>
            <a:endParaRPr lang="en-US" sz="2000" kern="0" dirty="0">
              <a:solidFill>
                <a:srgbClr val="000000"/>
              </a:solidFill>
            </a:endParaRPr>
          </a:p>
        </p:txBody>
      </p:sp>
      <p:sp>
        <p:nvSpPr>
          <p:cNvPr id="8" name="Line 10"/>
          <p:cNvSpPr>
            <a:spLocks noChangeShapeType="1"/>
          </p:cNvSpPr>
          <p:nvPr/>
        </p:nvSpPr>
        <p:spPr bwMode="auto">
          <a:xfrm>
            <a:off x="1012825" y="43013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9" name="Line 10"/>
          <p:cNvSpPr>
            <a:spLocks noChangeShapeType="1"/>
          </p:cNvSpPr>
          <p:nvPr/>
        </p:nvSpPr>
        <p:spPr bwMode="auto">
          <a:xfrm flipV="1">
            <a:off x="1668463" y="43013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10" name="Line 10"/>
          <p:cNvSpPr>
            <a:spLocks noChangeShapeType="1"/>
          </p:cNvSpPr>
          <p:nvPr/>
        </p:nvSpPr>
        <p:spPr bwMode="auto">
          <a:xfrm>
            <a:off x="1012825" y="4957029"/>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11" name="Line 10"/>
          <p:cNvSpPr>
            <a:spLocks noChangeShapeType="1"/>
          </p:cNvSpPr>
          <p:nvPr/>
        </p:nvSpPr>
        <p:spPr bwMode="auto">
          <a:xfrm flipV="1">
            <a:off x="1668463" y="4957029"/>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12" name="Rectangle 11"/>
          <p:cNvSpPr/>
          <p:nvPr/>
        </p:nvSpPr>
        <p:spPr>
          <a:xfrm>
            <a:off x="914400" y="3907692"/>
            <a:ext cx="854546" cy="400110"/>
          </a:xfrm>
          <a:prstGeom prst="rect">
            <a:avLst/>
          </a:prstGeom>
        </p:spPr>
        <p:txBody>
          <a:bodyPr wrap="none">
            <a:spAutoFit/>
          </a:bodyPr>
          <a:lstStyle/>
          <a:p>
            <a:r>
              <a:rPr lang="en-US" sz="2000" b="1" dirty="0" smtClean="0">
                <a:solidFill>
                  <a:prstClr val="white"/>
                </a:solidFill>
              </a:rPr>
              <a:t>client</a:t>
            </a:r>
            <a:endParaRPr lang="en-US" dirty="0">
              <a:solidFill>
                <a:prstClr val="white"/>
              </a:solidFill>
            </a:endParaRPr>
          </a:p>
        </p:txBody>
      </p:sp>
      <p:sp>
        <p:nvSpPr>
          <p:cNvPr id="14" name="Rectangle 13"/>
          <p:cNvSpPr/>
          <p:nvPr/>
        </p:nvSpPr>
        <p:spPr>
          <a:xfrm>
            <a:off x="685800" y="5228493"/>
            <a:ext cx="1310775" cy="400110"/>
          </a:xfrm>
          <a:prstGeom prst="rect">
            <a:avLst/>
          </a:prstGeom>
        </p:spPr>
        <p:txBody>
          <a:bodyPr wrap="none">
            <a:spAutoFit/>
          </a:bodyPr>
          <a:lstStyle/>
          <a:p>
            <a:r>
              <a:rPr lang="en-US" sz="2000" b="1" dirty="0" smtClean="0">
                <a:solidFill>
                  <a:srgbClr val="003367"/>
                </a:solidFill>
              </a:rPr>
              <a:t>[sockets]</a:t>
            </a:r>
            <a:endParaRPr lang="en-US" dirty="0">
              <a:solidFill>
                <a:prstClr val="white"/>
              </a:solidFill>
            </a:endParaRPr>
          </a:p>
        </p:txBody>
      </p:sp>
      <p:sp>
        <p:nvSpPr>
          <p:cNvPr id="15" name="Rectangle 14"/>
          <p:cNvSpPr>
            <a:spLocks noChangeArrowheads="1"/>
          </p:cNvSpPr>
          <p:nvPr/>
        </p:nvSpPr>
        <p:spPr bwMode="auto">
          <a:xfrm>
            <a:off x="4235450" y="3907692"/>
            <a:ext cx="1327150" cy="393700"/>
          </a:xfrm>
          <a:prstGeom prst="rect">
            <a:avLst/>
          </a:prstGeom>
          <a:solidFill>
            <a:schemeClr val="tx2">
              <a:lumMod val="75000"/>
            </a:schemeClr>
          </a:solidFill>
          <a:ln w="9525">
            <a:solidFill>
              <a:sysClr val="windowText" lastClr="000000"/>
            </a:solidFill>
            <a:miter lim="800000"/>
            <a:headEnd/>
            <a:tailEnd/>
          </a:ln>
        </p:spPr>
        <p:txBody>
          <a:bodyPr wrap="none" anchor="ctr"/>
          <a:lstStyle/>
          <a:p>
            <a:pPr algn="ctr" defTabSz="914400" eaLnBrk="0" fontAlgn="auto" hangingPunct="0">
              <a:spcBef>
                <a:spcPts val="0"/>
              </a:spcBef>
              <a:spcAft>
                <a:spcPts val="0"/>
              </a:spcAft>
              <a:defRPr/>
            </a:pPr>
            <a:endParaRPr lang="en-US" sz="2000" kern="0" dirty="0">
              <a:solidFill>
                <a:srgbClr val="000000"/>
              </a:solidFill>
            </a:endParaRPr>
          </a:p>
        </p:txBody>
      </p:sp>
      <p:sp>
        <p:nvSpPr>
          <p:cNvPr id="16" name="Rectangle 15"/>
          <p:cNvSpPr>
            <a:spLocks noChangeArrowheads="1"/>
          </p:cNvSpPr>
          <p:nvPr/>
        </p:nvSpPr>
        <p:spPr bwMode="auto">
          <a:xfrm>
            <a:off x="4235450" y="5211031"/>
            <a:ext cx="1327150" cy="393700"/>
          </a:xfrm>
          <a:prstGeom prst="rect">
            <a:avLst/>
          </a:prstGeom>
          <a:solidFill>
            <a:srgbClr val="4F81BD"/>
          </a:solidFill>
          <a:ln w="9525">
            <a:solidFill>
              <a:sysClr val="windowText" lastClr="000000"/>
            </a:solidFill>
            <a:miter lim="800000"/>
            <a:headEnd/>
            <a:tailEnd/>
          </a:ln>
        </p:spPr>
        <p:txBody>
          <a:bodyPr wrap="none" anchor="ctr"/>
          <a:lstStyle/>
          <a:p>
            <a:pPr algn="ctr" defTabSz="914400" eaLnBrk="0" fontAlgn="auto" hangingPunct="0">
              <a:spcBef>
                <a:spcPts val="0"/>
              </a:spcBef>
              <a:spcAft>
                <a:spcPts val="0"/>
              </a:spcAft>
              <a:defRPr/>
            </a:pPr>
            <a:endParaRPr lang="en-US" sz="2000" kern="0" dirty="0">
              <a:solidFill>
                <a:srgbClr val="000000"/>
              </a:solidFill>
            </a:endParaRPr>
          </a:p>
        </p:txBody>
      </p:sp>
      <p:sp>
        <p:nvSpPr>
          <p:cNvPr id="17" name="Line 10"/>
          <p:cNvSpPr>
            <a:spLocks noChangeShapeType="1"/>
          </p:cNvSpPr>
          <p:nvPr/>
        </p:nvSpPr>
        <p:spPr bwMode="auto">
          <a:xfrm>
            <a:off x="4562475" y="43013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18" name="Line 10"/>
          <p:cNvSpPr>
            <a:spLocks noChangeShapeType="1"/>
          </p:cNvSpPr>
          <p:nvPr/>
        </p:nvSpPr>
        <p:spPr bwMode="auto">
          <a:xfrm flipV="1">
            <a:off x="5218113" y="43013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19" name="Rectangle 18"/>
          <p:cNvSpPr/>
          <p:nvPr/>
        </p:nvSpPr>
        <p:spPr>
          <a:xfrm>
            <a:off x="4464050" y="3907692"/>
            <a:ext cx="954859" cy="400110"/>
          </a:xfrm>
          <a:prstGeom prst="rect">
            <a:avLst/>
          </a:prstGeom>
        </p:spPr>
        <p:txBody>
          <a:bodyPr wrap="none">
            <a:spAutoFit/>
          </a:bodyPr>
          <a:lstStyle/>
          <a:p>
            <a:r>
              <a:rPr lang="en-US" sz="2000" b="1" dirty="0" smtClean="0">
                <a:solidFill>
                  <a:srgbClr val="FFFFFF"/>
                </a:solidFill>
              </a:rPr>
              <a:t>server</a:t>
            </a:r>
            <a:endParaRPr lang="en-US" dirty="0">
              <a:solidFill>
                <a:srgbClr val="FFFFFF"/>
              </a:solidFill>
            </a:endParaRPr>
          </a:p>
        </p:txBody>
      </p:sp>
      <p:sp>
        <p:nvSpPr>
          <p:cNvPr id="20" name="Rectangle 19"/>
          <p:cNvSpPr/>
          <p:nvPr/>
        </p:nvSpPr>
        <p:spPr>
          <a:xfrm>
            <a:off x="4267200" y="5228493"/>
            <a:ext cx="1310775" cy="400110"/>
          </a:xfrm>
          <a:prstGeom prst="rect">
            <a:avLst/>
          </a:prstGeom>
        </p:spPr>
        <p:txBody>
          <a:bodyPr wrap="none">
            <a:spAutoFit/>
          </a:bodyPr>
          <a:lstStyle/>
          <a:p>
            <a:r>
              <a:rPr lang="en-US" sz="2000" b="1" dirty="0" smtClean="0">
                <a:solidFill>
                  <a:srgbClr val="003367"/>
                </a:solidFill>
              </a:rPr>
              <a:t>[sockets]</a:t>
            </a:r>
            <a:endParaRPr lang="en-US" dirty="0">
              <a:solidFill>
                <a:prstClr val="white"/>
              </a:solidFill>
            </a:endParaRPr>
          </a:p>
        </p:txBody>
      </p:sp>
      <p:cxnSp>
        <p:nvCxnSpPr>
          <p:cNvPr id="21" name="Elbow Connector 36"/>
          <p:cNvCxnSpPr>
            <a:cxnSpLocks noChangeShapeType="1"/>
          </p:cNvCxnSpPr>
          <p:nvPr/>
        </p:nvCxnSpPr>
        <p:spPr bwMode="auto">
          <a:xfrm>
            <a:off x="1371600" y="5642830"/>
            <a:ext cx="3257550" cy="703262"/>
          </a:xfrm>
          <a:prstGeom prst="bentConnector3">
            <a:avLst>
              <a:gd name="adj1" fmla="val 102"/>
            </a:avLst>
          </a:prstGeom>
          <a:noFill/>
          <a:ln w="57150">
            <a:solidFill>
              <a:srgbClr val="000000"/>
            </a:solidFill>
            <a:round/>
            <a:headEnd type="arrow" w="med" len="lg"/>
            <a:tailEnd type="none" w="med" len="lg"/>
          </a:ln>
          <a:extLst>
            <a:ext uri="{909E8E84-426E-40dd-AFC4-6F175D3DCCD1}">
              <a14:hiddenFill xmlns:a14="http://schemas.microsoft.com/office/drawing/2010/main">
                <a:noFill/>
              </a14:hiddenFill>
            </a:ext>
          </a:extLst>
        </p:spPr>
      </p:cxnSp>
      <p:cxnSp>
        <p:nvCxnSpPr>
          <p:cNvPr id="22" name="Elbow Connector 36"/>
          <p:cNvCxnSpPr>
            <a:cxnSpLocks noChangeShapeType="1"/>
          </p:cNvCxnSpPr>
          <p:nvPr/>
        </p:nvCxnSpPr>
        <p:spPr bwMode="auto">
          <a:xfrm flipV="1">
            <a:off x="2133603" y="5609493"/>
            <a:ext cx="2743197" cy="736599"/>
          </a:xfrm>
          <a:prstGeom prst="bentConnector3">
            <a:avLst>
              <a:gd name="adj1" fmla="val 100000"/>
            </a:avLst>
          </a:prstGeom>
          <a:noFill/>
          <a:ln w="57150">
            <a:solidFill>
              <a:srgbClr val="001934"/>
            </a:solidFill>
            <a:round/>
            <a:headEnd/>
            <a:tailEnd type="arrow" w="med" len="lg"/>
          </a:ln>
          <a:extLst>
            <a:ext uri="{909E8E84-426E-40dd-AFC4-6F175D3DCCD1}">
              <a14:hiddenFill xmlns:a14="http://schemas.microsoft.com/office/drawing/2010/main">
                <a:noFill/>
              </a14:hiddenFill>
            </a:ext>
          </a:extLst>
        </p:spPr>
      </p:cxnSp>
      <p:sp>
        <p:nvSpPr>
          <p:cNvPr id="23" name="Rectangle 22"/>
          <p:cNvSpPr/>
          <p:nvPr/>
        </p:nvSpPr>
        <p:spPr bwMode="auto">
          <a:xfrm>
            <a:off x="685800" y="4593492"/>
            <a:ext cx="4876800" cy="381000"/>
          </a:xfrm>
          <a:prstGeom prst="rect">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prstClr val="white"/>
              </a:solidFill>
              <a:cs typeface="Arial" charset="0"/>
            </a:endParaRPr>
          </a:p>
        </p:txBody>
      </p:sp>
      <p:sp>
        <p:nvSpPr>
          <p:cNvPr id="24" name="Line 10"/>
          <p:cNvSpPr>
            <a:spLocks noChangeShapeType="1"/>
          </p:cNvSpPr>
          <p:nvPr/>
        </p:nvSpPr>
        <p:spPr bwMode="auto">
          <a:xfrm>
            <a:off x="4570412" y="49744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25" name="Line 10"/>
          <p:cNvSpPr>
            <a:spLocks noChangeShapeType="1"/>
          </p:cNvSpPr>
          <p:nvPr/>
        </p:nvSpPr>
        <p:spPr bwMode="auto">
          <a:xfrm flipV="1">
            <a:off x="5226050" y="4974492"/>
            <a:ext cx="0" cy="246063"/>
          </a:xfrm>
          <a:prstGeom prst="line">
            <a:avLst/>
          </a:prstGeom>
          <a:noFill/>
          <a:ln w="57150">
            <a:solidFill>
              <a:sysClr val="windowText" lastClr="000000"/>
            </a:solidFill>
            <a:round/>
            <a:headEnd/>
            <a:tailEnd type="triangle" w="med" len="med"/>
          </a:ln>
        </p:spPr>
        <p:txBody>
          <a:bodyPr wrap="none" anchor="ctr"/>
          <a:lstStyle/>
          <a:p>
            <a:pPr defTabSz="914400" fontAlgn="auto">
              <a:spcBef>
                <a:spcPts val="0"/>
              </a:spcBef>
              <a:spcAft>
                <a:spcPts val="0"/>
              </a:spcAft>
              <a:defRPr/>
            </a:pPr>
            <a:endParaRPr lang="en-US" sz="1800" kern="0">
              <a:solidFill>
                <a:srgbClr val="000000"/>
              </a:solidFill>
            </a:endParaRPr>
          </a:p>
        </p:txBody>
      </p:sp>
      <p:sp>
        <p:nvSpPr>
          <p:cNvPr id="38" name="Rectangle 37"/>
          <p:cNvSpPr/>
          <p:nvPr/>
        </p:nvSpPr>
        <p:spPr>
          <a:xfrm>
            <a:off x="2590800" y="4593492"/>
            <a:ext cx="961747" cy="400110"/>
          </a:xfrm>
          <a:prstGeom prst="rect">
            <a:avLst/>
          </a:prstGeom>
        </p:spPr>
        <p:txBody>
          <a:bodyPr wrap="none">
            <a:spAutoFit/>
          </a:bodyPr>
          <a:lstStyle/>
          <a:p>
            <a:r>
              <a:rPr lang="en-US" sz="2000" b="1" dirty="0" smtClean="0">
                <a:solidFill>
                  <a:srgbClr val="003367"/>
                </a:solidFill>
              </a:rPr>
              <a:t>“glue”</a:t>
            </a:r>
            <a:endParaRPr lang="en-US" dirty="0">
              <a:solidFill>
                <a:prstClr val="white"/>
              </a:solidFill>
            </a:endParaRPr>
          </a:p>
        </p:txBody>
      </p:sp>
      <p:sp>
        <p:nvSpPr>
          <p:cNvPr id="39" name="Right Brace 38"/>
          <p:cNvSpPr/>
          <p:nvPr/>
        </p:nvSpPr>
        <p:spPr bwMode="auto">
          <a:xfrm>
            <a:off x="5715000" y="5194162"/>
            <a:ext cx="152400" cy="91440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prstClr val="white"/>
              </a:solidFill>
              <a:cs typeface="Arial" charset="0"/>
            </a:endParaRPr>
          </a:p>
        </p:txBody>
      </p:sp>
      <p:sp>
        <p:nvSpPr>
          <p:cNvPr id="40" name="Rectangle 39"/>
          <p:cNvSpPr/>
          <p:nvPr/>
        </p:nvSpPr>
        <p:spPr>
          <a:xfrm>
            <a:off x="6096000" y="5194162"/>
            <a:ext cx="2895600" cy="923330"/>
          </a:xfrm>
          <a:prstGeom prst="rect">
            <a:avLst/>
          </a:prstGeom>
        </p:spPr>
        <p:txBody>
          <a:bodyPr wrap="square">
            <a:spAutoFit/>
          </a:bodyPr>
          <a:lstStyle/>
          <a:p>
            <a:r>
              <a:rPr lang="en-US" sz="1800" dirty="0" smtClean="0">
                <a:solidFill>
                  <a:srgbClr val="003367"/>
                </a:solidFill>
              </a:rPr>
              <a:t>This code is “canned”, independent of the specific application.</a:t>
            </a:r>
            <a:endParaRPr lang="en-US" sz="1800" dirty="0">
              <a:solidFill>
                <a:srgbClr val="003367"/>
              </a:solidFill>
            </a:endParaRPr>
          </a:p>
        </p:txBody>
      </p:sp>
      <p:sp>
        <p:nvSpPr>
          <p:cNvPr id="41" name="Right Brace 40"/>
          <p:cNvSpPr/>
          <p:nvPr/>
        </p:nvSpPr>
        <p:spPr bwMode="auto">
          <a:xfrm>
            <a:off x="5715000" y="4593492"/>
            <a:ext cx="76200" cy="38100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prstClr val="white"/>
              </a:solidFill>
              <a:cs typeface="Arial" charset="0"/>
            </a:endParaRPr>
          </a:p>
        </p:txBody>
      </p:sp>
      <p:sp>
        <p:nvSpPr>
          <p:cNvPr id="42" name="Rectangle 41"/>
          <p:cNvSpPr/>
          <p:nvPr/>
        </p:nvSpPr>
        <p:spPr>
          <a:xfrm>
            <a:off x="6096000" y="4441092"/>
            <a:ext cx="2667000" cy="646331"/>
          </a:xfrm>
          <a:prstGeom prst="rect">
            <a:avLst/>
          </a:prstGeom>
        </p:spPr>
        <p:txBody>
          <a:bodyPr wrap="square">
            <a:spAutoFit/>
          </a:bodyPr>
          <a:lstStyle/>
          <a:p>
            <a:r>
              <a:rPr lang="en-US" sz="1800" dirty="0" smtClean="0">
                <a:solidFill>
                  <a:srgbClr val="003367"/>
                </a:solidFill>
              </a:rPr>
              <a:t>Auto-generate this code from API spec (IDL).</a:t>
            </a:r>
            <a:endParaRPr lang="en-US" sz="1800" dirty="0">
              <a:solidFill>
                <a:srgbClr val="003367"/>
              </a:solidFill>
            </a:endParaRPr>
          </a:p>
        </p:txBody>
      </p:sp>
      <p:sp>
        <p:nvSpPr>
          <p:cNvPr id="43" name="Right Brace 42"/>
          <p:cNvSpPr/>
          <p:nvPr/>
        </p:nvSpPr>
        <p:spPr bwMode="auto">
          <a:xfrm>
            <a:off x="5715000" y="3947161"/>
            <a:ext cx="76200" cy="381000"/>
          </a:xfrm>
          <a:prstGeom prst="rightBrace">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buClr>
                <a:srgbClr val="000000"/>
              </a:buClr>
              <a:buSzPct val="100000"/>
              <a:buFont typeface="Times New Roman" pitchFamily="16" charset="0"/>
              <a:buNone/>
            </a:pPr>
            <a:endParaRPr lang="en-US" sz="1800" smtClean="0">
              <a:solidFill>
                <a:prstClr val="white"/>
              </a:solidFill>
              <a:cs typeface="Arial" charset="0"/>
            </a:endParaRPr>
          </a:p>
        </p:txBody>
      </p:sp>
      <p:sp>
        <p:nvSpPr>
          <p:cNvPr id="44" name="Rectangle 43"/>
          <p:cNvSpPr/>
          <p:nvPr/>
        </p:nvSpPr>
        <p:spPr>
          <a:xfrm>
            <a:off x="6096000" y="3679092"/>
            <a:ext cx="2667000" cy="646331"/>
          </a:xfrm>
          <a:prstGeom prst="rect">
            <a:avLst/>
          </a:prstGeom>
        </p:spPr>
        <p:txBody>
          <a:bodyPr wrap="square">
            <a:spAutoFit/>
          </a:bodyPr>
          <a:lstStyle/>
          <a:p>
            <a:r>
              <a:rPr lang="en-US" sz="1800" dirty="0" smtClean="0">
                <a:solidFill>
                  <a:srgbClr val="003367"/>
                </a:solidFill>
              </a:rPr>
              <a:t>Humans focus on getting this code right.</a:t>
            </a:r>
            <a:endParaRPr lang="en-US" sz="1800" dirty="0">
              <a:solidFill>
                <a:srgbClr val="003367"/>
              </a:solidFill>
            </a:endParaRPr>
          </a:p>
        </p:txBody>
      </p:sp>
      <p:sp>
        <p:nvSpPr>
          <p:cNvPr id="45" name="Cloud 12"/>
          <p:cNvSpPr>
            <a:spLocks noChangeArrowheads="1"/>
          </p:cNvSpPr>
          <p:nvPr/>
        </p:nvSpPr>
        <p:spPr bwMode="auto">
          <a:xfrm>
            <a:off x="2514600" y="5965092"/>
            <a:ext cx="1009784" cy="740508"/>
          </a:xfrm>
          <a:custGeom>
            <a:avLst/>
            <a:gdLst>
              <a:gd name="T0" fmla="*/ 2284095 w 43200"/>
              <a:gd name="T1" fmla="*/ 838200 h 43200"/>
              <a:gd name="T2" fmla="*/ 1143000 w 43200"/>
              <a:gd name="T3" fmla="*/ 1674615 h 43200"/>
              <a:gd name="T4" fmla="*/ 7091 w 43200"/>
              <a:gd name="T5" fmla="*/ 838200 h 43200"/>
              <a:gd name="T6" fmla="*/ 1143000 w 43200"/>
              <a:gd name="T7" fmla="*/ 95850 h 43200"/>
              <a:gd name="T8" fmla="*/ 0 60000 65536"/>
              <a:gd name="T9" fmla="*/ 5898240 60000 65536"/>
              <a:gd name="T10" fmla="*/ 11796480 60000 65536"/>
              <a:gd name="T11" fmla="*/ 17694720 60000 65536"/>
              <a:gd name="T12" fmla="*/ 5954 w 43200"/>
              <a:gd name="T13" fmla="*/ 6524 h 43200"/>
              <a:gd name="T14" fmla="*/ 34174 w 43200"/>
              <a:gd name="T15" fmla="*/ 34674 h 43200"/>
            </a:gdLst>
            <a:ahLst/>
            <a:cxnLst>
              <a:cxn ang="T8">
                <a:pos x="T0" y="T1"/>
              </a:cxn>
              <a:cxn ang="T9">
                <a:pos x="T2" y="T3"/>
              </a:cxn>
              <a:cxn ang="T10">
                <a:pos x="T4" y="T5"/>
              </a:cxn>
              <a:cxn ang="T11">
                <a:pos x="T6" y="T7"/>
              </a:cxn>
            </a:cxnLst>
            <a:rect l="T12" t="T13" r="T14" b="T15"/>
            <a:pathLst>
              <a:path w="43200" h="43200">
                <a:moveTo>
                  <a:pt x="3900" y="14370"/>
                </a:moveTo>
                <a:lnTo>
                  <a:pt x="3899" y="14370"/>
                </a:lnTo>
                <a:cubicBezTo>
                  <a:pt x="3858" y="13959"/>
                  <a:pt x="3838" y="13545"/>
                  <a:pt x="3838" y="13131"/>
                </a:cubicBezTo>
                <a:cubicBezTo>
                  <a:pt x="3838" y="8055"/>
                  <a:pt x="6861" y="3941"/>
                  <a:pt x="10591" y="3941"/>
                </a:cubicBezTo>
                <a:cubicBezTo>
                  <a:pt x="11791" y="3941"/>
                  <a:pt x="12969" y="4376"/>
                  <a:pt x="14005" y="5201"/>
                </a:cubicBezTo>
                <a:lnTo>
                  <a:pt x="14005" y="5202"/>
                </a:lnTo>
                <a:cubicBezTo>
                  <a:pt x="14930" y="2828"/>
                  <a:pt x="16742" y="1343"/>
                  <a:pt x="18715" y="1343"/>
                </a:cubicBezTo>
                <a:cubicBezTo>
                  <a:pt x="20114" y="1343"/>
                  <a:pt x="21458" y="2093"/>
                  <a:pt x="22456" y="3431"/>
                </a:cubicBezTo>
                <a:lnTo>
                  <a:pt x="22456" y="3432"/>
                </a:lnTo>
                <a:cubicBezTo>
                  <a:pt x="23194" y="1415"/>
                  <a:pt x="24707" y="140"/>
                  <a:pt x="26362" y="140"/>
                </a:cubicBezTo>
                <a:cubicBezTo>
                  <a:pt x="27723" y="140"/>
                  <a:pt x="29007" y="1006"/>
                  <a:pt x="29832" y="2481"/>
                </a:cubicBezTo>
                <a:lnTo>
                  <a:pt x="29832" y="2480"/>
                </a:lnTo>
                <a:cubicBezTo>
                  <a:pt x="30755" y="1002"/>
                  <a:pt x="32110" y="149"/>
                  <a:pt x="33538" y="149"/>
                </a:cubicBezTo>
                <a:cubicBezTo>
                  <a:pt x="35888" y="149"/>
                  <a:pt x="37901" y="2435"/>
                  <a:pt x="38318" y="5575"/>
                </a:cubicBezTo>
                <a:lnTo>
                  <a:pt x="38317" y="5576"/>
                </a:lnTo>
                <a:cubicBezTo>
                  <a:pt x="40639" y="6438"/>
                  <a:pt x="42250" y="9313"/>
                  <a:pt x="42250" y="12594"/>
                </a:cubicBezTo>
                <a:cubicBezTo>
                  <a:pt x="42250" y="13579"/>
                  <a:pt x="42103" y="14554"/>
                  <a:pt x="41818" y="15460"/>
                </a:cubicBezTo>
                <a:lnTo>
                  <a:pt x="41818" y="15459"/>
                </a:lnTo>
                <a:cubicBezTo>
                  <a:pt x="42727" y="17070"/>
                  <a:pt x="43220" y="19044"/>
                  <a:pt x="43220" y="21076"/>
                </a:cubicBezTo>
                <a:cubicBezTo>
                  <a:pt x="43220" y="25663"/>
                  <a:pt x="40741" y="29553"/>
                  <a:pt x="37404" y="30203"/>
                </a:cubicBezTo>
                <a:lnTo>
                  <a:pt x="37403" y="30202"/>
                </a:lnTo>
                <a:cubicBezTo>
                  <a:pt x="37378" y="34523"/>
                  <a:pt x="34795" y="38006"/>
                  <a:pt x="31619" y="38006"/>
                </a:cubicBezTo>
                <a:cubicBezTo>
                  <a:pt x="30535" y="38006"/>
                  <a:pt x="29474" y="37593"/>
                  <a:pt x="28555" y="36813"/>
                </a:cubicBezTo>
                <a:lnTo>
                  <a:pt x="28556" y="36813"/>
                </a:lnTo>
                <a:cubicBezTo>
                  <a:pt x="27694" y="40699"/>
                  <a:pt x="25069" y="43357"/>
                  <a:pt x="22094" y="43357"/>
                </a:cubicBezTo>
                <a:cubicBezTo>
                  <a:pt x="19839" y="43357"/>
                  <a:pt x="17733" y="41821"/>
                  <a:pt x="16480" y="39263"/>
                </a:cubicBezTo>
                <a:lnTo>
                  <a:pt x="16480" y="39264"/>
                </a:lnTo>
                <a:cubicBezTo>
                  <a:pt x="15279" y="40250"/>
                  <a:pt x="13904" y="40770"/>
                  <a:pt x="12503" y="40770"/>
                </a:cubicBezTo>
                <a:cubicBezTo>
                  <a:pt x="9735" y="40770"/>
                  <a:pt x="7180" y="38748"/>
                  <a:pt x="5804" y="35469"/>
                </a:cubicBezTo>
                <a:lnTo>
                  <a:pt x="5803" y="35469"/>
                </a:lnTo>
                <a:cubicBezTo>
                  <a:pt x="5635" y="35496"/>
                  <a:pt x="5465" y="35509"/>
                  <a:pt x="5296" y="35509"/>
                </a:cubicBezTo>
                <a:cubicBezTo>
                  <a:pt x="2888" y="35510"/>
                  <a:pt x="936" y="32860"/>
                  <a:pt x="936" y="29592"/>
                </a:cubicBezTo>
                <a:cubicBezTo>
                  <a:pt x="936" y="28090"/>
                  <a:pt x="1356" y="26644"/>
                  <a:pt x="2112" y="25547"/>
                </a:cubicBezTo>
                <a:lnTo>
                  <a:pt x="2113" y="25547"/>
                </a:lnTo>
                <a:cubicBezTo>
                  <a:pt x="781" y="24481"/>
                  <a:pt x="-36" y="22528"/>
                  <a:pt x="-36" y="20418"/>
                </a:cubicBezTo>
                <a:cubicBezTo>
                  <a:pt x="-36" y="17370"/>
                  <a:pt x="1647" y="14817"/>
                  <a:pt x="3863" y="14504"/>
                </a:cubicBezTo>
                <a:close/>
              </a:path>
              <a:path w="43200" h="43200" fill="none">
                <a:moveTo>
                  <a:pt x="4693" y="26177"/>
                </a:moveTo>
                <a:lnTo>
                  <a:pt x="4693" y="26177"/>
                </a:lnTo>
                <a:cubicBezTo>
                  <a:pt x="4580" y="26189"/>
                  <a:pt x="4468" y="26194"/>
                  <a:pt x="4356" y="26194"/>
                </a:cubicBezTo>
                <a:cubicBezTo>
                  <a:pt x="3584" y="26194"/>
                  <a:pt x="2826" y="25913"/>
                  <a:pt x="2160" y="25379"/>
                </a:cubicBezTo>
                <a:moveTo>
                  <a:pt x="6928" y="34899"/>
                </a:moveTo>
                <a:lnTo>
                  <a:pt x="6927" y="34898"/>
                </a:lnTo>
                <a:cubicBezTo>
                  <a:pt x="6572" y="35091"/>
                  <a:pt x="6200" y="35219"/>
                  <a:pt x="5820" y="35280"/>
                </a:cubicBezTo>
                <a:moveTo>
                  <a:pt x="16478" y="39090"/>
                </a:moveTo>
                <a:lnTo>
                  <a:pt x="16477" y="39090"/>
                </a:lnTo>
                <a:cubicBezTo>
                  <a:pt x="16210" y="38544"/>
                  <a:pt x="15986" y="37960"/>
                  <a:pt x="15809" y="37350"/>
                </a:cubicBezTo>
                <a:moveTo>
                  <a:pt x="28827" y="34751"/>
                </a:moveTo>
                <a:lnTo>
                  <a:pt x="28826" y="34750"/>
                </a:lnTo>
                <a:cubicBezTo>
                  <a:pt x="28787" y="35398"/>
                  <a:pt x="28698" y="36038"/>
                  <a:pt x="28560" y="36660"/>
                </a:cubicBezTo>
                <a:moveTo>
                  <a:pt x="34129" y="22954"/>
                </a:moveTo>
                <a:lnTo>
                  <a:pt x="34128" y="22954"/>
                </a:lnTo>
                <a:cubicBezTo>
                  <a:pt x="36118" y="24271"/>
                  <a:pt x="37381" y="27017"/>
                  <a:pt x="37381" y="30027"/>
                </a:cubicBezTo>
                <a:cubicBezTo>
                  <a:pt x="37381" y="30048"/>
                  <a:pt x="37380" y="30069"/>
                  <a:pt x="37380" y="30090"/>
                </a:cubicBezTo>
                <a:moveTo>
                  <a:pt x="41798" y="15354"/>
                </a:moveTo>
                <a:lnTo>
                  <a:pt x="41798" y="15354"/>
                </a:lnTo>
                <a:cubicBezTo>
                  <a:pt x="41473" y="16386"/>
                  <a:pt x="40978" y="17302"/>
                  <a:pt x="40350" y="18030"/>
                </a:cubicBezTo>
                <a:moveTo>
                  <a:pt x="38324" y="5426"/>
                </a:moveTo>
                <a:lnTo>
                  <a:pt x="38324" y="5425"/>
                </a:lnTo>
                <a:cubicBezTo>
                  <a:pt x="38375" y="5811"/>
                  <a:pt x="38401" y="6202"/>
                  <a:pt x="38401" y="6595"/>
                </a:cubicBezTo>
                <a:cubicBezTo>
                  <a:pt x="38401" y="6626"/>
                  <a:pt x="38400" y="6658"/>
                  <a:pt x="38400" y="6690"/>
                </a:cubicBezTo>
                <a:moveTo>
                  <a:pt x="29078" y="3952"/>
                </a:moveTo>
                <a:lnTo>
                  <a:pt x="29078" y="3952"/>
                </a:lnTo>
                <a:cubicBezTo>
                  <a:pt x="29266" y="3369"/>
                  <a:pt x="29516" y="2826"/>
                  <a:pt x="29820" y="2340"/>
                </a:cubicBezTo>
                <a:moveTo>
                  <a:pt x="22141" y="4720"/>
                </a:moveTo>
                <a:lnTo>
                  <a:pt x="22140" y="4719"/>
                </a:lnTo>
                <a:cubicBezTo>
                  <a:pt x="22217" y="4238"/>
                  <a:pt x="22338" y="3771"/>
                  <a:pt x="22500" y="3330"/>
                </a:cubicBezTo>
                <a:moveTo>
                  <a:pt x="14000" y="5192"/>
                </a:moveTo>
                <a:lnTo>
                  <a:pt x="14000" y="5191"/>
                </a:lnTo>
                <a:cubicBezTo>
                  <a:pt x="14471" y="5568"/>
                  <a:pt x="14908" y="6020"/>
                  <a:pt x="15299" y="6540"/>
                </a:cubicBezTo>
                <a:moveTo>
                  <a:pt x="4127" y="15789"/>
                </a:moveTo>
                <a:lnTo>
                  <a:pt x="4127" y="15788"/>
                </a:lnTo>
                <a:cubicBezTo>
                  <a:pt x="4024" y="15324"/>
                  <a:pt x="3948" y="14850"/>
                  <a:pt x="3900" y="14369"/>
                </a:cubicBezTo>
              </a:path>
            </a:pathLst>
          </a:custGeom>
          <a:solidFill>
            <a:srgbClr val="E6E6E6"/>
          </a:solidFill>
          <a:ln w="57150">
            <a:solidFill>
              <a:srgbClr val="7F7F7F"/>
            </a:solidFill>
            <a:round/>
            <a:headEnd/>
            <a:tailEnd/>
          </a:ln>
          <a:effectLst>
            <a:outerShdw blurRad="63500" dist="38100" dir="2700000" algn="tl" rotWithShape="0">
              <a:srgbClr val="000000">
                <a:alpha val="39999"/>
              </a:srgbClr>
            </a:outerShdw>
          </a:effectLst>
        </p:spPr>
        <p:txBody>
          <a:bodyPr wrap="none" anchor="ctr"/>
          <a:lstStyle/>
          <a:p>
            <a:pPr algn="ctr">
              <a:defRPr/>
            </a:pPr>
            <a:endParaRPr lang="en-US" b="1">
              <a:solidFill>
                <a:srgbClr val="003367">
                  <a:alpha val="100000"/>
                </a:srgbClr>
              </a:solidFill>
              <a:latin typeface="Arial"/>
              <a:cs typeface="Arial"/>
            </a:endParaRPr>
          </a:p>
        </p:txBody>
      </p:sp>
    </p:spTree>
    <p:extLst>
      <p:ext uri="{BB962C8B-B14F-4D97-AF65-F5344CB8AC3E}">
        <p14:creationId xmlns:p14="http://schemas.microsoft.com/office/powerpoint/2010/main" val="288785420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p:txBody>
          <a:bodyPr/>
          <a:lstStyle/>
          <a:p>
            <a:r>
              <a:rPr lang="en-US">
                <a:latin typeface="Arial" charset="0"/>
                <a:ea typeface="ＭＳ Ｐゴシック" charset="0"/>
              </a:rPr>
              <a:t>A service</a:t>
            </a:r>
          </a:p>
        </p:txBody>
      </p:sp>
      <p:sp>
        <p:nvSpPr>
          <p:cNvPr id="3" name="Rounded Rectangle 1"/>
          <p:cNvSpPr/>
          <p:nvPr/>
        </p:nvSpPr>
        <p:spPr>
          <a:xfrm>
            <a:off x="7162800" y="533400"/>
            <a:ext cx="1295400" cy="762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CH" sz="2000">
                <a:solidFill>
                  <a:srgbClr val="FFFFFF"/>
                </a:solidFill>
                <a:latin typeface="Times New Roman" charset="0"/>
                <a:ea typeface="ＭＳ Ｐゴシック" charset="0"/>
                <a:cs typeface="ＭＳ Ｐゴシック" charset="0"/>
              </a:rPr>
              <a:t>Client</a:t>
            </a:r>
            <a:endParaRPr lang="en-US" sz="2000">
              <a:solidFill>
                <a:srgbClr val="FFFFFF"/>
              </a:solidFill>
              <a:latin typeface="Times New Roman" charset="0"/>
              <a:ea typeface="ＭＳ Ｐゴシック" charset="0"/>
              <a:cs typeface="ＭＳ Ｐゴシック" charset="0"/>
            </a:endParaRPr>
          </a:p>
        </p:txBody>
      </p:sp>
      <p:sp>
        <p:nvSpPr>
          <p:cNvPr id="4" name="Rounded Rectangle 3"/>
          <p:cNvSpPr/>
          <p:nvPr/>
        </p:nvSpPr>
        <p:spPr>
          <a:xfrm>
            <a:off x="7162800" y="5715000"/>
            <a:ext cx="1371600" cy="762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CH" sz="2000">
                <a:solidFill>
                  <a:srgbClr val="FFFFFF"/>
                </a:solidFill>
                <a:latin typeface="Times New Roman" charset="0"/>
                <a:ea typeface="ＭＳ Ｐゴシック" charset="0"/>
                <a:cs typeface="ＭＳ Ｐゴシック" charset="0"/>
              </a:rPr>
              <a:t>Store</a:t>
            </a:r>
            <a:endParaRPr lang="en-US" sz="2000">
              <a:solidFill>
                <a:srgbClr val="FFFFFF"/>
              </a:solidFill>
              <a:latin typeface="Times New Roman" charset="0"/>
              <a:ea typeface="ＭＳ Ｐゴシック" charset="0"/>
              <a:cs typeface="ＭＳ Ｐゴシック" charset="0"/>
            </a:endParaRPr>
          </a:p>
        </p:txBody>
      </p:sp>
      <p:cxnSp>
        <p:nvCxnSpPr>
          <p:cNvPr id="5" name="Straight Arrow Connector 4"/>
          <p:cNvCxnSpPr/>
          <p:nvPr/>
        </p:nvCxnSpPr>
        <p:spPr>
          <a:xfrm rot="5400000">
            <a:off x="7125494" y="5371306"/>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7"/>
          <p:cNvCxnSpPr/>
          <p:nvPr/>
        </p:nvCxnSpPr>
        <p:spPr>
          <a:xfrm rot="5400000" flipH="1" flipV="1">
            <a:off x="7810500" y="54483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Rounded Rectangle 1"/>
          <p:cNvSpPr/>
          <p:nvPr/>
        </p:nvSpPr>
        <p:spPr>
          <a:xfrm>
            <a:off x="7162800" y="1828800"/>
            <a:ext cx="1295400" cy="762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CH" sz="2000">
                <a:solidFill>
                  <a:srgbClr val="FFFFFF"/>
                </a:solidFill>
                <a:latin typeface="Times New Roman" charset="0"/>
                <a:ea typeface="ＭＳ Ｐゴシック" charset="0"/>
                <a:cs typeface="ＭＳ Ｐゴシック" charset="0"/>
              </a:rPr>
              <a:t>Web Server</a:t>
            </a:r>
            <a:endParaRPr lang="en-US" sz="2000">
              <a:solidFill>
                <a:srgbClr val="FFFFFF"/>
              </a:solidFill>
              <a:latin typeface="Times New Roman" charset="0"/>
              <a:ea typeface="ＭＳ Ｐゴシック" charset="0"/>
              <a:cs typeface="ＭＳ Ｐゴシック" charset="0"/>
            </a:endParaRPr>
          </a:p>
        </p:txBody>
      </p:sp>
      <p:sp>
        <p:nvSpPr>
          <p:cNvPr id="8" name="Rounded Rectangle 1"/>
          <p:cNvSpPr/>
          <p:nvPr/>
        </p:nvSpPr>
        <p:spPr>
          <a:xfrm>
            <a:off x="7162800" y="3124200"/>
            <a:ext cx="1295400" cy="762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CH" sz="2000">
                <a:solidFill>
                  <a:srgbClr val="FFFFFF"/>
                </a:solidFill>
                <a:latin typeface="Times New Roman" charset="0"/>
                <a:ea typeface="ＭＳ Ｐゴシック" charset="0"/>
                <a:cs typeface="ＭＳ Ｐゴシック" charset="0"/>
              </a:rPr>
              <a:t>App Server</a:t>
            </a:r>
            <a:endParaRPr lang="en-US" sz="2000">
              <a:solidFill>
                <a:srgbClr val="FFFFFF"/>
              </a:solidFill>
              <a:latin typeface="Times New Roman" charset="0"/>
              <a:ea typeface="ＭＳ Ｐゴシック" charset="0"/>
              <a:cs typeface="ＭＳ Ｐゴシック" charset="0"/>
            </a:endParaRPr>
          </a:p>
        </p:txBody>
      </p:sp>
      <p:sp>
        <p:nvSpPr>
          <p:cNvPr id="9" name="Rounded Rectangle 1"/>
          <p:cNvSpPr/>
          <p:nvPr/>
        </p:nvSpPr>
        <p:spPr>
          <a:xfrm>
            <a:off x="7162800" y="4419600"/>
            <a:ext cx="1295400" cy="76200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de-CH" sz="2000">
                <a:solidFill>
                  <a:srgbClr val="FFFFFF"/>
                </a:solidFill>
                <a:latin typeface="Times New Roman" charset="0"/>
                <a:ea typeface="ＭＳ Ｐゴシック" charset="0"/>
                <a:cs typeface="ＭＳ Ｐゴシック" charset="0"/>
              </a:rPr>
              <a:t>DB Server</a:t>
            </a:r>
            <a:endParaRPr lang="en-US" sz="2000">
              <a:solidFill>
                <a:srgbClr val="FFFFFF"/>
              </a:solidFill>
              <a:latin typeface="Times New Roman" charset="0"/>
              <a:ea typeface="ＭＳ Ｐゴシック" charset="0"/>
              <a:cs typeface="ＭＳ Ｐゴシック" charset="0"/>
            </a:endParaRPr>
          </a:p>
        </p:txBody>
      </p:sp>
      <p:cxnSp>
        <p:nvCxnSpPr>
          <p:cNvPr id="10" name="Straight Arrow Connector 7"/>
          <p:cNvCxnSpPr/>
          <p:nvPr/>
        </p:nvCxnSpPr>
        <p:spPr>
          <a:xfrm rot="5400000" flipH="1" flipV="1">
            <a:off x="7811294" y="41521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5"/>
          <p:cNvCxnSpPr/>
          <p:nvPr/>
        </p:nvCxnSpPr>
        <p:spPr>
          <a:xfrm rot="5400000">
            <a:off x="7125494" y="4075906"/>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5"/>
          <p:cNvCxnSpPr/>
          <p:nvPr/>
        </p:nvCxnSpPr>
        <p:spPr>
          <a:xfrm rot="5400000">
            <a:off x="7125494" y="2780506"/>
            <a:ext cx="6858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7"/>
          <p:cNvCxnSpPr/>
          <p:nvPr/>
        </p:nvCxnSpPr>
        <p:spPr>
          <a:xfrm rot="5400000" flipH="1" flipV="1">
            <a:off x="7811294" y="15613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7"/>
          <p:cNvCxnSpPr/>
          <p:nvPr/>
        </p:nvCxnSpPr>
        <p:spPr>
          <a:xfrm rot="5400000" flipH="1" flipV="1">
            <a:off x="7811294" y="2856706"/>
            <a:ext cx="533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5"/>
          <p:cNvCxnSpPr/>
          <p:nvPr/>
        </p:nvCxnSpPr>
        <p:spPr>
          <a:xfrm rot="5400000">
            <a:off x="7200900" y="1562100"/>
            <a:ext cx="5334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40975" name="Picture 15"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542925"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6" name="Picture 16" descr="nod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1774825"/>
            <a:ext cx="10668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77" name="Picture 1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419600"/>
            <a:ext cx="3352800" cy="215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Line 8"/>
          <p:cNvSpPr>
            <a:spLocks noChangeShapeType="1"/>
          </p:cNvSpPr>
          <p:nvPr/>
        </p:nvSpPr>
        <p:spPr bwMode="auto">
          <a:xfrm>
            <a:off x="1981200" y="1600200"/>
            <a:ext cx="0" cy="2057400"/>
          </a:xfrm>
          <a:prstGeom prst="line">
            <a:avLst/>
          </a:prstGeom>
          <a:noFill/>
          <a:ln w="22225" cap="flat" cmpd="sng" algn="ctr">
            <a:solidFill>
              <a:schemeClr val="accent6"/>
            </a:solidFill>
            <a:prstDash val="solid"/>
            <a:round/>
            <a:headEnd type="none" w="sm" len="sm"/>
            <a:tailEnd type="stealth" w="lg" len="lg"/>
          </a:ln>
        </p:spPr>
        <p:txBody>
          <a:bodyPr anchor="ctr">
            <a:spAutoFit/>
          </a:bodyPr>
          <a:lstStyle/>
          <a:p>
            <a:pPr>
              <a:defRPr/>
            </a:pPr>
            <a:endParaRPr lang="en-US">
              <a:ea typeface="ＭＳ Ｐゴシック" charset="-128"/>
              <a:cs typeface="ＭＳ Ｐゴシック" charset="-128"/>
            </a:endParaRPr>
          </a:p>
        </p:txBody>
      </p:sp>
      <p:sp>
        <p:nvSpPr>
          <p:cNvPr id="22" name="Line 10"/>
          <p:cNvSpPr>
            <a:spLocks noChangeShapeType="1"/>
          </p:cNvSpPr>
          <p:nvPr/>
        </p:nvSpPr>
        <p:spPr bwMode="auto">
          <a:xfrm flipH="1">
            <a:off x="2057400" y="2438400"/>
            <a:ext cx="2362200" cy="533400"/>
          </a:xfrm>
          <a:prstGeom prst="line">
            <a:avLst/>
          </a:prstGeom>
          <a:noFill/>
          <a:ln w="22225" cap="flat" cmpd="sng" algn="ctr">
            <a:solidFill>
              <a:schemeClr val="accent6"/>
            </a:solidFill>
            <a:prstDash val="solid"/>
            <a:round/>
            <a:headEnd type="none" w="sm" len="sm"/>
            <a:tailEnd type="stealth" w="lg" len="lg"/>
          </a:ln>
        </p:spPr>
        <p:txBody>
          <a:bodyPr anchor="ctr">
            <a:spAutoFit/>
          </a:bodyPr>
          <a:lstStyle/>
          <a:p>
            <a:pPr>
              <a:defRPr/>
            </a:pPr>
            <a:endParaRPr lang="en-US" dirty="0">
              <a:ea typeface="ＭＳ Ｐゴシック" charset="-128"/>
              <a:cs typeface="ＭＳ Ｐゴシック" charset="-128"/>
            </a:endParaRPr>
          </a:p>
        </p:txBody>
      </p:sp>
      <p:sp>
        <p:nvSpPr>
          <p:cNvPr id="23" name="Line 12"/>
          <p:cNvSpPr>
            <a:spLocks noChangeShapeType="1"/>
          </p:cNvSpPr>
          <p:nvPr/>
        </p:nvSpPr>
        <p:spPr bwMode="auto">
          <a:xfrm>
            <a:off x="2057400" y="1828800"/>
            <a:ext cx="2438400" cy="381000"/>
          </a:xfrm>
          <a:prstGeom prst="line">
            <a:avLst/>
          </a:prstGeom>
          <a:noFill/>
          <a:ln w="22225" cap="flat" cmpd="sng" algn="ctr">
            <a:solidFill>
              <a:schemeClr val="accent6"/>
            </a:solidFill>
            <a:prstDash val="solid"/>
            <a:round/>
            <a:headEnd type="none" w="sm" len="sm"/>
            <a:tailEnd type="stealth" w="lg" len="lg"/>
          </a:ln>
        </p:spPr>
        <p:txBody>
          <a:bodyPr anchor="ctr">
            <a:spAutoFit/>
          </a:bodyPr>
          <a:lstStyle/>
          <a:p>
            <a:pPr>
              <a:defRPr/>
            </a:pPr>
            <a:endParaRPr lang="en-US">
              <a:ea typeface="ＭＳ Ｐゴシック" charset="-128"/>
              <a:cs typeface="ＭＳ Ｐゴシック" charset="-128"/>
            </a:endParaRPr>
          </a:p>
        </p:txBody>
      </p:sp>
      <p:sp>
        <p:nvSpPr>
          <p:cNvPr id="40981" name="Text Box 14"/>
          <p:cNvSpPr txBox="1">
            <a:spLocks noChangeArrowheads="1"/>
          </p:cNvSpPr>
          <p:nvPr/>
        </p:nvSpPr>
        <p:spPr bwMode="auto">
          <a:xfrm>
            <a:off x="2819400" y="1600200"/>
            <a:ext cx="10398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2000">
                <a:solidFill>
                  <a:srgbClr val="003367"/>
                </a:solidFill>
              </a:rPr>
              <a:t>request</a:t>
            </a:r>
            <a:endParaRPr lang="en-US">
              <a:solidFill>
                <a:srgbClr val="003367"/>
              </a:solidFill>
            </a:endParaRPr>
          </a:p>
        </p:txBody>
      </p:sp>
      <p:sp>
        <p:nvSpPr>
          <p:cNvPr id="26" name="Line 8"/>
          <p:cNvSpPr>
            <a:spLocks noChangeShapeType="1"/>
          </p:cNvSpPr>
          <p:nvPr/>
        </p:nvSpPr>
        <p:spPr bwMode="auto">
          <a:xfrm>
            <a:off x="4495800" y="1600200"/>
            <a:ext cx="0" cy="2057400"/>
          </a:xfrm>
          <a:prstGeom prst="line">
            <a:avLst/>
          </a:prstGeom>
          <a:noFill/>
          <a:ln w="22225" cap="flat" cmpd="sng" algn="ctr">
            <a:solidFill>
              <a:schemeClr val="accent6"/>
            </a:solidFill>
            <a:prstDash val="solid"/>
            <a:round/>
            <a:headEnd type="none" w="sm" len="sm"/>
            <a:tailEnd type="stealth" w="lg" len="lg"/>
          </a:ln>
        </p:spPr>
        <p:txBody>
          <a:bodyPr anchor="ctr">
            <a:spAutoFit/>
          </a:bodyPr>
          <a:lstStyle/>
          <a:p>
            <a:pPr>
              <a:defRPr/>
            </a:pPr>
            <a:endParaRPr lang="en-US">
              <a:ea typeface="ＭＳ Ｐゴシック" charset="-128"/>
              <a:cs typeface="ＭＳ Ｐゴシック" charset="-128"/>
            </a:endParaRPr>
          </a:p>
        </p:txBody>
      </p:sp>
      <p:sp>
        <p:nvSpPr>
          <p:cNvPr id="40983" name="Text Box 14"/>
          <p:cNvSpPr txBox="1">
            <a:spLocks noChangeArrowheads="1"/>
          </p:cNvSpPr>
          <p:nvPr/>
        </p:nvSpPr>
        <p:spPr bwMode="auto">
          <a:xfrm>
            <a:off x="2895600" y="2667000"/>
            <a:ext cx="7413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2000">
                <a:solidFill>
                  <a:srgbClr val="003367"/>
                </a:solidFill>
              </a:rPr>
              <a:t>reply</a:t>
            </a:r>
            <a:endParaRPr lang="en-US">
              <a:solidFill>
                <a:srgbClr val="003367"/>
              </a:solidFill>
            </a:endParaRPr>
          </a:p>
        </p:txBody>
      </p:sp>
      <p:sp>
        <p:nvSpPr>
          <p:cNvPr id="40984" name="Text Box 14"/>
          <p:cNvSpPr txBox="1">
            <a:spLocks noChangeArrowheads="1"/>
          </p:cNvSpPr>
          <p:nvPr/>
        </p:nvSpPr>
        <p:spPr bwMode="auto">
          <a:xfrm>
            <a:off x="1046163" y="2667000"/>
            <a:ext cx="782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2000">
                <a:solidFill>
                  <a:srgbClr val="003367"/>
                </a:solidFill>
              </a:rPr>
              <a:t>client</a:t>
            </a:r>
            <a:endParaRPr lang="en-US">
              <a:solidFill>
                <a:srgbClr val="003367"/>
              </a:solidFill>
            </a:endParaRPr>
          </a:p>
        </p:txBody>
      </p:sp>
      <p:sp>
        <p:nvSpPr>
          <p:cNvPr id="40985" name="Text Box 14"/>
          <p:cNvSpPr txBox="1">
            <a:spLocks noChangeArrowheads="1"/>
          </p:cNvSpPr>
          <p:nvPr/>
        </p:nvSpPr>
        <p:spPr bwMode="auto">
          <a:xfrm>
            <a:off x="4800600" y="3124200"/>
            <a:ext cx="9032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5875">
                <a:solidFill>
                  <a:srgbClr val="000000"/>
                </a:solidFill>
                <a:miter lim="800000"/>
                <a:headEnd type="none" w="sm" len="sm"/>
                <a:tailEnd type="none" w="sm" len="sm"/>
              </a14:hiddenLine>
            </a:ext>
          </a:extLst>
        </p:spPr>
        <p:txBody>
          <a:bodyPr wrap="none">
            <a:spAutoFit/>
          </a:bodyPr>
          <a:lstStyle/>
          <a:p>
            <a:pPr eaLnBrk="0" hangingPunct="0"/>
            <a:r>
              <a:rPr lang="en-US" sz="2000">
                <a:solidFill>
                  <a:srgbClr val="003367"/>
                </a:solidFill>
              </a:rPr>
              <a:t>server</a:t>
            </a:r>
            <a:endParaRPr lang="en-US">
              <a:solidFill>
                <a:srgbClr val="003367"/>
              </a:solidFill>
            </a:endParaRPr>
          </a:p>
        </p:txBody>
      </p:sp>
    </p:spTree>
    <p:extLst>
      <p:ext uri="{BB962C8B-B14F-4D97-AF65-F5344CB8AC3E}">
        <p14:creationId xmlns:p14="http://schemas.microsoft.com/office/powerpoint/2010/main" val="195355094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10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Franklin Gothic Medium"/>
        <a:ea typeface=""/>
        <a:cs typeface=""/>
      </a:majorFont>
      <a:minorFont>
        <a:latin typeface="Franklin Gothic Medium"/>
        <a:ea typeface="Kozuka Gothic Pro L"/>
        <a:cs typeface="Kozuka Gothic Pro 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template">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Default Design">
      <a:majorFont>
        <a:latin typeface="Gill Sans MT"/>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3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Default Design">
      <a:majorFont>
        <a:latin typeface="Gill Sans MT"/>
        <a:ea typeface=""/>
        <a:cs typeface="Arial"/>
      </a:majorFont>
      <a:minorFont>
        <a:latin typeface="Calibri"/>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4.xml><?xml version="1.0" encoding="utf-8"?>
<a:theme xmlns:a="http://schemas.openxmlformats.org/drawingml/2006/main" name="4_Default Design">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template">
  <a:themeElements>
    <a:clrScheme name="Custom 6">
      <a:dk1>
        <a:srgbClr val="003367"/>
      </a:dk1>
      <a:lt1>
        <a:sysClr val="window" lastClr="FFFFFF"/>
      </a:lt1>
      <a:dk2>
        <a:srgbClr val="195F9E"/>
      </a:dk2>
      <a:lt2>
        <a:srgbClr val="B5B5B5"/>
      </a:lt2>
      <a:accent1>
        <a:srgbClr val="998674"/>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5_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6_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ITS_powerpoint_templa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TS 13">
        <a:dk1>
          <a:srgbClr val="5F5F5F"/>
        </a:dk1>
        <a:lt1>
          <a:srgbClr val="EFEFE7"/>
        </a:lt1>
        <a:dk2>
          <a:srgbClr val="FFFF66"/>
        </a:dk2>
        <a:lt2>
          <a:srgbClr val="336699"/>
        </a:lt2>
        <a:accent1>
          <a:srgbClr val="99CCFF"/>
        </a:accent1>
        <a:accent2>
          <a:srgbClr val="336699"/>
        </a:accent2>
        <a:accent3>
          <a:srgbClr val="F6F6F1"/>
        </a:accent3>
        <a:accent4>
          <a:srgbClr val="505050"/>
        </a:accent4>
        <a:accent5>
          <a:srgbClr val="CAE2FF"/>
        </a:accent5>
        <a:accent6>
          <a:srgbClr val="2D5C8A"/>
        </a:accent6>
        <a:hlink>
          <a:srgbClr val="6699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ITS_powerpoint_templa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TS 13">
        <a:dk1>
          <a:srgbClr val="5F5F5F"/>
        </a:dk1>
        <a:lt1>
          <a:srgbClr val="EFEFE7"/>
        </a:lt1>
        <a:dk2>
          <a:srgbClr val="FFFF66"/>
        </a:dk2>
        <a:lt2>
          <a:srgbClr val="336699"/>
        </a:lt2>
        <a:accent1>
          <a:srgbClr val="99CCFF"/>
        </a:accent1>
        <a:accent2>
          <a:srgbClr val="336699"/>
        </a:accent2>
        <a:accent3>
          <a:srgbClr val="F6F6F1"/>
        </a:accent3>
        <a:accent4>
          <a:srgbClr val="505050"/>
        </a:accent4>
        <a:accent5>
          <a:srgbClr val="CAE2FF"/>
        </a:accent5>
        <a:accent6>
          <a:srgbClr val="2D5C8A"/>
        </a:accent6>
        <a:hlink>
          <a:srgbClr val="6699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2_Default Design">
  <a:themeElements>
    <a:clrScheme name="Custom 5">
      <a:dk1>
        <a:srgbClr val="003367"/>
      </a:dk1>
      <a:lt1>
        <a:srgbClr val="37305A"/>
      </a:lt1>
      <a:dk2>
        <a:srgbClr val="E0E4DC"/>
      </a:dk2>
      <a:lt2>
        <a:srgbClr val="B5B5B5"/>
      </a:lt2>
      <a:accent1>
        <a:srgbClr val="4D8CF1"/>
      </a:accent1>
      <a:accent2>
        <a:srgbClr val="651222"/>
      </a:accent2>
      <a:accent3>
        <a:srgbClr val="0036A6"/>
      </a:accent3>
      <a:accent4>
        <a:srgbClr val="666666"/>
      </a:accent4>
      <a:accent5>
        <a:srgbClr val="738300"/>
      </a:accent5>
      <a:accent6>
        <a:srgbClr val="003367"/>
      </a:accent6>
      <a:hlink>
        <a:srgbClr val="0036A6"/>
      </a:hlink>
      <a:folHlink>
        <a:srgbClr val="4E005F"/>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spDef>
    <a:lnDef>
      <a:spPr bwMode="auto">
        <a:xfrm>
          <a:off x="0" y="0"/>
          <a:ext cx="1" cy="1"/>
        </a:xfrm>
        <a:custGeom>
          <a:avLst/>
          <a:gdLst/>
          <a:ahLst/>
          <a:cxnLst/>
          <a:rect l="0" t="0" r="0" b="0"/>
          <a:pathLst/>
        </a:custGeom>
        <a:solidFill>
          <a:srgbClr val="00B8FF"/>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57200" rtl="0" eaLnBrk="1" fontAlgn="base" latinLnBrk="0" hangingPunct="1">
          <a:lnSpc>
            <a:spcPct val="100000"/>
          </a:lnSpc>
          <a:spcBef>
            <a:spcPct val="0"/>
          </a:spcBef>
          <a:spcAft>
            <a:spcPct val="0"/>
          </a:spcAft>
          <a:buClr>
            <a:srgbClr val="000000"/>
          </a:buClr>
          <a:buSzPct val="100000"/>
          <a:buFont typeface="Times New Roman" pitchFamily="16" charset="0"/>
          <a:buNone/>
          <a:tabLst/>
          <a:defRPr kumimoji="0" lang="en-GB" sz="1800" b="0" i="0" u="none" strike="noStrike" cap="none" normalizeH="0" baseline="0" smtClean="0">
            <a:ln>
              <a:noFill/>
            </a:ln>
            <a:solidFill>
              <a:schemeClr val="bg1"/>
            </a:solidFill>
            <a:effectLst/>
            <a:latin typeface="Arial" charset="0"/>
            <a:cs typeface="Arial"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Franklin Gothic Medium"/>
        <a:ea typeface=""/>
        <a:cs typeface=""/>
      </a:majorFont>
      <a:minorFont>
        <a:latin typeface="Franklin Gothic Medium"/>
        <a:ea typeface="Kozuka Gothic Pro L"/>
        <a:cs typeface="Kozuka Gothic Pro 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ITS_powerpoint_template[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IT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T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T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T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T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T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T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T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T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T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T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T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ITS 13">
        <a:dk1>
          <a:srgbClr val="5F5F5F"/>
        </a:dk1>
        <a:lt1>
          <a:srgbClr val="EFEFE7"/>
        </a:lt1>
        <a:dk2>
          <a:srgbClr val="FFFF66"/>
        </a:dk2>
        <a:lt2>
          <a:srgbClr val="336699"/>
        </a:lt2>
        <a:accent1>
          <a:srgbClr val="99CCFF"/>
        </a:accent1>
        <a:accent2>
          <a:srgbClr val="336699"/>
        </a:accent2>
        <a:accent3>
          <a:srgbClr val="F6F6F1"/>
        </a:accent3>
        <a:accent4>
          <a:srgbClr val="505050"/>
        </a:accent4>
        <a:accent5>
          <a:srgbClr val="CAE2FF"/>
        </a:accent5>
        <a:accent6>
          <a:srgbClr val="2D5C8A"/>
        </a:accent6>
        <a:hlink>
          <a:srgbClr val="6699CC"/>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12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Franklin Gothic Medium"/>
        <a:ea typeface=""/>
        <a:cs typeface=""/>
      </a:majorFont>
      <a:minorFont>
        <a:latin typeface="Franklin Gothic Medium"/>
        <a:ea typeface="Kozuka Gothic Pro L"/>
        <a:cs typeface="Kozuka Gothic Pro 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GENI Template">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Kozuka Gothic Pro L"/>
        <a:cs typeface="Kozuka Gothic Pro 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_GENI Template">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ＭＳ Ｐゴシック"/>
        <a:cs typeface=""/>
      </a:majorFont>
      <a:minorFont>
        <a:latin typeface="Arial"/>
        <a:ea typeface="Kozuka Gothic Pro L"/>
        <a:cs typeface="Kozuka Gothic Pro 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243276</TotalTime>
  <Words>2911</Words>
  <Application>Microsoft Macintosh PowerPoint</Application>
  <PresentationFormat>On-screen Show (4:3)</PresentationFormat>
  <Paragraphs>338</Paragraphs>
  <Slides>40</Slides>
  <Notes>4</Notes>
  <HiddenSlides>0</HiddenSlides>
  <MMClips>0</MMClips>
  <ScaleCrop>false</ScaleCrop>
  <HeadingPairs>
    <vt:vector size="4" baseType="variant">
      <vt:variant>
        <vt:lpstr>Theme</vt:lpstr>
      </vt:variant>
      <vt:variant>
        <vt:i4>17</vt:i4>
      </vt:variant>
      <vt:variant>
        <vt:lpstr>Slide Titles</vt:lpstr>
      </vt:variant>
      <vt:variant>
        <vt:i4>40</vt:i4>
      </vt:variant>
    </vt:vector>
  </HeadingPairs>
  <TitlesOfParts>
    <vt:vector size="57" baseType="lpstr">
      <vt:lpstr>10_Default Design</vt:lpstr>
      <vt:lpstr>ITS_powerpoint_template[1]</vt:lpstr>
      <vt:lpstr>1_ITS_powerpoint_template[1]</vt:lpstr>
      <vt:lpstr>2_Default Design</vt:lpstr>
      <vt:lpstr>11_Default Design</vt:lpstr>
      <vt:lpstr>2_ITS_powerpoint_template[1]</vt:lpstr>
      <vt:lpstr>12_Default Design</vt:lpstr>
      <vt:lpstr>GENI Template</vt:lpstr>
      <vt:lpstr>1_GENI Template</vt:lpstr>
      <vt:lpstr>1_template</vt:lpstr>
      <vt:lpstr>Default Design</vt:lpstr>
      <vt:lpstr>3_Default Design</vt:lpstr>
      <vt:lpstr>1_Office Theme</vt:lpstr>
      <vt:lpstr>4_Default Design</vt:lpstr>
      <vt:lpstr>template</vt:lpstr>
      <vt:lpstr>5_Default Design</vt:lpstr>
      <vt:lpstr>6_Default Design</vt:lpstr>
      <vt:lpstr>Distributed * Systems CPS 512/590 course intro</vt:lpstr>
      <vt:lpstr>Course synopsis on SISS</vt:lpstr>
      <vt:lpstr>Some topics</vt:lpstr>
      <vt:lpstr>Workload</vt:lpstr>
      <vt:lpstr>Networked services: big picture</vt:lpstr>
      <vt:lpstr>A simple, familiar example</vt:lpstr>
      <vt:lpstr>Request/reply messaging</vt:lpstr>
      <vt:lpstr>Remote Procedure Call (RPC)</vt:lpstr>
      <vt:lpstr>A service</vt:lpstr>
      <vt:lpstr>Scaling a service</vt:lpstr>
      <vt:lpstr>Wide-Area Storage</vt:lpstr>
      <vt:lpstr>PowerPoint Presentation</vt:lpstr>
      <vt:lpstr>What is a distributed system?</vt:lpstr>
      <vt:lpstr>What about failures?</vt:lpstr>
      <vt:lpstr>PowerPoint Presentation</vt:lpstr>
      <vt:lpstr>The problem of network partitions</vt:lpstr>
      <vt:lpstr>Fischer-Lynch-Patterson (1985)</vt:lpstr>
      <vt:lpstr>PowerPoint Presentation</vt:lpstr>
      <vt:lpstr>PowerPoint Presentation</vt:lpstr>
      <vt:lpstr>Cornerstone: data tier</vt:lpstr>
      <vt:lpstr>Storage services: 31 flavors</vt:lpstr>
      <vt:lpstr>Key-value stores</vt:lpstr>
      <vt:lpstr>Key-value stores</vt:lpstr>
      <vt:lpstr>PowerPoint Presentation</vt:lpstr>
      <vt:lpstr>Inside the Datacenter</vt:lpstr>
      <vt:lpstr>Scalability</vt:lpstr>
      <vt:lpstr>Labs / exercises</vt:lpstr>
      <vt:lpstr>A key-value store in Akka/Scala (?)</vt:lpstr>
      <vt:lpstr>Instantiating an Akka actor</vt:lpstr>
      <vt:lpstr>Looking up a value named by a string</vt:lpstr>
      <vt:lpstr>An “RPC call”</vt:lpstr>
      <vt:lpstr>Concurrency in Scala</vt:lpstr>
      <vt:lpstr>Secure networked systems</vt:lpstr>
      <vt:lpstr>Principals in a networked system</vt:lpstr>
      <vt:lpstr>Principals in a networked system</vt:lpstr>
      <vt:lpstr>AuthZ 101</vt:lpstr>
      <vt:lpstr>DNS as a distributed service</vt:lpstr>
      <vt:lpstr>DNSSEC</vt:lpstr>
      <vt:lpstr>Trust with SAFE logic</vt:lpstr>
      <vt:lpstr>DNSSEC (simplified) in trust logic</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Slides About Systems</dc:title>
  <dc:subject/>
  <dc:creator>Jeff Chase</dc:creator>
  <cp:keywords/>
  <dc:description/>
  <cp:lastModifiedBy>Jeff Chase</cp:lastModifiedBy>
  <cp:revision>6152</cp:revision>
  <cp:lastPrinted>2014-08-30T20:07:42Z</cp:lastPrinted>
  <dcterms:created xsi:type="dcterms:W3CDTF">2011-04-11T18:52:21Z</dcterms:created>
  <dcterms:modified xsi:type="dcterms:W3CDTF">2015-08-26T17:53:09Z</dcterms:modified>
  <cp:category/>
</cp:coreProperties>
</file>